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3"/>
  </p:notesMasterIdLst>
  <p:sldIdLst>
    <p:sldId id="436" r:id="rId2"/>
    <p:sldId id="474" r:id="rId3"/>
    <p:sldId id="591" r:id="rId4"/>
    <p:sldId id="592" r:id="rId5"/>
    <p:sldId id="593" r:id="rId6"/>
    <p:sldId id="594" r:id="rId7"/>
    <p:sldId id="595" r:id="rId8"/>
    <p:sldId id="596" r:id="rId9"/>
    <p:sldId id="597" r:id="rId10"/>
    <p:sldId id="440" r:id="rId11"/>
    <p:sldId id="45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6A3"/>
    <a:srgbClr val="9E5499"/>
    <a:srgbClr val="6CC638"/>
    <a:srgbClr val="0B6DAB"/>
    <a:srgbClr val="FFA033"/>
    <a:srgbClr val="FCD07A"/>
    <a:srgbClr val="00989E"/>
    <a:srgbClr val="AFC01D"/>
    <a:srgbClr val="00BEC5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50" autoAdjust="0"/>
    <p:restoredTop sz="94696" autoAdjust="0"/>
  </p:normalViewPr>
  <p:slideViewPr>
    <p:cSldViewPr snapToGrid="0">
      <p:cViewPr varScale="1">
        <p:scale>
          <a:sx n="90" d="100"/>
          <a:sy n="90" d="100"/>
        </p:scale>
        <p:origin x="20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882AE-C50F-460C-824D-4E74CE52E4D0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F3967-4FC7-4CC2-AF2A-3000BB229F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546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+ </a:t>
            </a:r>
            <a:r>
              <a:rPr lang="ru-RU" dirty="0"/>
              <a:t>АТР </a:t>
            </a:r>
          </a:p>
          <a:p>
            <a:r>
              <a:rPr lang="ru-RU" dirty="0"/>
              <a:t>ПРИИСК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007766-18E1-4C53-BA7E-9EB17485F4D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82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           </a:t>
            </a:r>
            <a:r>
              <a:rPr lang="en-US" dirty="0"/>
              <a:t> </a:t>
            </a:r>
            <a:r>
              <a:rPr lang="ru-RU" dirty="0"/>
              <a:t>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FF3967-4FC7-4CC2-AF2A-3000BB229F3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341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Y" dirty="0"/>
              <a:t>Источник изображения: библиотека содержимого Microsoft 365
Применение ИИ в организации связано с пятью ключевыми вызовами: обеспечение безопасности данных, поддержание качества и надежности ответов системы, интеграция ИИ в существующую инфраструктуру и инструменты, проведение системных изменений на организационном уровне, а также обеспечение гибкости для будущих изменений и масштабирования решений.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FF3967-4FC7-4CC2-AF2A-3000BB229F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494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78195-2EA6-A322-8013-3519F4CAF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B6B84F7C-6E3D-E858-CF3F-D9DF84624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25C052-27DD-4A89-92B8-7D80DFCB1BE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41413A09-A672-BAD9-39D2-0C5F6E3792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3162" cy="44450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defTabSz="762000" eaLnBrk="1" hangingPunct="1"/>
            <a:endParaRPr lang="ru-RU" altLang="ru-RU" b="1" dirty="0"/>
          </a:p>
        </p:txBody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86B4037C-7C67-6407-67B0-3FCE750EB8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" y="744538"/>
            <a:ext cx="6561138" cy="3690937"/>
          </a:xfrm>
          <a:ln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2385977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BEEC7-81C0-0769-9D9C-595CC5CF2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DD8AA05F-767D-B4DF-49C6-AA41A713DC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25C052-27DD-4A89-92B8-7D80DFCB1BE5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303F05BA-12F1-34CD-FEC9-966AE1F840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3162" cy="44450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defTabSz="762000" eaLnBrk="1" hangingPunct="1"/>
            <a:endParaRPr lang="ru-RU" altLang="ru-RU" b="1" dirty="0"/>
          </a:p>
        </p:txBody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6399FB3D-B6D1-E325-1F7A-B79B23518A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" y="744538"/>
            <a:ext cx="6561138" cy="3690937"/>
          </a:xfrm>
          <a:ln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182755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BD31A-F5C1-94E4-7A52-9A9B60350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31726C43-0063-DEB1-3510-2D378F019B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25C052-27DD-4A89-92B8-7D80DFCB1BE5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E4188613-C363-E3C6-362E-BD0C86DCAF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3162" cy="44450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defTabSz="762000" eaLnBrk="1" hangingPunct="1"/>
            <a:endParaRPr lang="ru-RU" altLang="ru-RU" b="1" dirty="0"/>
          </a:p>
        </p:txBody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7C27A634-2DC4-C322-B62D-06D68FA6CA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" y="744538"/>
            <a:ext cx="6561138" cy="3690937"/>
          </a:xfrm>
          <a:ln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888621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55167-C66D-1B61-E9D9-8B51382A4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86E79A75-3E76-D23B-0A4C-5BCE7965BE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25C052-27DD-4A89-92B8-7D80DFCB1BE5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63021E11-DF39-8AE6-6511-79FE70B85F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3162" cy="44450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defTabSz="762000" eaLnBrk="1" hangingPunct="1"/>
            <a:endParaRPr lang="ru-RU" altLang="ru-RU" b="1" dirty="0"/>
          </a:p>
        </p:txBody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EF0AEB86-F8B8-C240-BF44-666677B0D2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" y="744538"/>
            <a:ext cx="6561138" cy="3690937"/>
          </a:xfrm>
          <a:ln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2420446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43FA9-FDD1-DA5F-BC43-06EDD197F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9C966776-0A46-49BB-E1B7-330C63BBE0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25C052-27DD-4A89-92B8-7D80DFCB1BE5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B43EE440-4250-F962-FC3E-E9AAC6B6C4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3162" cy="44450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defTabSz="762000" eaLnBrk="1" hangingPunct="1"/>
            <a:endParaRPr lang="ru-RU" altLang="ru-RU" b="1" dirty="0"/>
          </a:p>
        </p:txBody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1BC36FAB-5ACD-018F-4276-15F46B9DA9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" y="744538"/>
            <a:ext cx="6561138" cy="3690937"/>
          </a:xfrm>
          <a:ln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631034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F8305-1AC3-7769-EA40-D4DB62F3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F29EE9F1-CE50-6EB8-3018-CDDC4330F1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25C052-27DD-4A89-92B8-7D80DFCB1BE5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6E07A994-9985-4A84-CE62-4463D22DE4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3162" cy="44450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defTabSz="762000" eaLnBrk="1" hangingPunct="1"/>
            <a:endParaRPr lang="ru-RU" altLang="ru-RU" b="1" dirty="0"/>
          </a:p>
        </p:txBody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C7AE2E86-02B8-3451-3739-A310D54034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" y="744538"/>
            <a:ext cx="6561138" cy="3690937"/>
          </a:xfrm>
          <a:ln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5812763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CB4CF-43CF-8204-C719-7CD21BB80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78AB9A0D-54CB-43F0-D87F-F2625D4605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25C052-27DD-4A89-92B8-7D80DFCB1BE5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9475CEA9-89F7-D9E7-A3D1-67B47AC96D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689475"/>
            <a:ext cx="4983162" cy="44450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defTabSz="762000" eaLnBrk="1" hangingPunct="1"/>
            <a:endParaRPr lang="ru-RU" altLang="ru-RU" b="1" dirty="0"/>
          </a:p>
        </p:txBody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4D835E8E-2D25-1CB5-9BC6-6878163BB3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" y="744538"/>
            <a:ext cx="6561138" cy="3690937"/>
          </a:xfrm>
          <a:ln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240034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0" y="5907314"/>
            <a:ext cx="9982200" cy="9495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>
            <a:off x="7340273" y="2007364"/>
            <a:ext cx="6856885" cy="284438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45210"/>
            <a:ext cx="12192000" cy="29752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3565" y="1544484"/>
            <a:ext cx="6763680" cy="1829124"/>
          </a:xfrm>
        </p:spPr>
        <p:txBody>
          <a:bodyPr anchor="b">
            <a:normAutofit/>
          </a:bodyPr>
          <a:lstStyle>
            <a:lvl1pPr algn="r">
              <a:defRPr sz="4000">
                <a:solidFill>
                  <a:srgbClr val="146AAF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64" y="3728907"/>
            <a:ext cx="6763679" cy="1655762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rgbClr val="1469AE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9" name="object 10"/>
          <p:cNvSpPr/>
          <p:nvPr userDrawn="1"/>
        </p:nvSpPr>
        <p:spPr>
          <a:xfrm>
            <a:off x="7431316" y="525780"/>
            <a:ext cx="4970234" cy="5680710"/>
          </a:xfrm>
          <a:custGeom>
            <a:avLst/>
            <a:gdLst/>
            <a:ahLst/>
            <a:cxnLst/>
            <a:rect l="l" t="t" r="r" b="b"/>
            <a:pathLst>
              <a:path w="3931285" h="3968750">
                <a:moveTo>
                  <a:pt x="216001" y="0"/>
                </a:move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3752494"/>
                </a:lnTo>
                <a:lnTo>
                  <a:pt x="5704" y="3802024"/>
                </a:lnTo>
                <a:lnTo>
                  <a:pt x="21955" y="3847490"/>
                </a:lnTo>
                <a:lnTo>
                  <a:pt x="47454" y="3887596"/>
                </a:lnTo>
                <a:lnTo>
                  <a:pt x="80904" y="3921045"/>
                </a:lnTo>
                <a:lnTo>
                  <a:pt x="121011" y="3946542"/>
                </a:lnTo>
                <a:lnTo>
                  <a:pt x="166475" y="3962791"/>
                </a:lnTo>
                <a:lnTo>
                  <a:pt x="216001" y="3968496"/>
                </a:lnTo>
                <a:lnTo>
                  <a:pt x="3715219" y="3968496"/>
                </a:lnTo>
                <a:lnTo>
                  <a:pt x="3764745" y="3962791"/>
                </a:lnTo>
                <a:lnTo>
                  <a:pt x="3810207" y="3946542"/>
                </a:lnTo>
                <a:lnTo>
                  <a:pt x="3850311" y="3921045"/>
                </a:lnTo>
                <a:lnTo>
                  <a:pt x="3883759" y="3887596"/>
                </a:lnTo>
                <a:lnTo>
                  <a:pt x="3909256" y="3847490"/>
                </a:lnTo>
                <a:lnTo>
                  <a:pt x="3925504" y="3802024"/>
                </a:lnTo>
                <a:lnTo>
                  <a:pt x="3931208" y="3752494"/>
                </a:lnTo>
                <a:lnTo>
                  <a:pt x="3931208" y="216001"/>
                </a:lnTo>
                <a:lnTo>
                  <a:pt x="3925504" y="166475"/>
                </a:lnTo>
                <a:lnTo>
                  <a:pt x="3909256" y="121011"/>
                </a:lnTo>
                <a:lnTo>
                  <a:pt x="3883759" y="80904"/>
                </a:lnTo>
                <a:lnTo>
                  <a:pt x="3850311" y="47454"/>
                </a:lnTo>
                <a:lnTo>
                  <a:pt x="3810207" y="21955"/>
                </a:lnTo>
                <a:lnTo>
                  <a:pt x="3764745" y="5704"/>
                </a:lnTo>
                <a:lnTo>
                  <a:pt x="3715219" y="0"/>
                </a:lnTo>
                <a:lnTo>
                  <a:pt x="216001" y="0"/>
                </a:lnTo>
                <a:close/>
              </a:path>
            </a:pathLst>
          </a:custGeom>
          <a:solidFill>
            <a:srgbClr val="EDEFF5">
              <a:alpha val="30196"/>
            </a:srgbClr>
          </a:solidFill>
          <a:ln w="6350">
            <a:noFill/>
          </a:ln>
        </p:spPr>
        <p:txBody>
          <a:bodyPr wrap="square" lIns="0" tIns="0" rIns="0" bIns="0" rtlCol="0" anchor="ctr" anchorCtr="0"/>
          <a:lstStyle/>
          <a:p>
            <a:pPr algn="ctr"/>
            <a:endParaRPr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1855" y="2887608"/>
            <a:ext cx="3279165" cy="972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1855" y="4396630"/>
            <a:ext cx="2976860" cy="1318460"/>
          </a:xfrm>
          <a:prstGeom prst="rect">
            <a:avLst/>
          </a:prstGeom>
        </p:spPr>
      </p:pic>
      <p:pic>
        <p:nvPicPr>
          <p:cNvPr id="5" name="Picture 4" descr="A blue sign with white text&#10;&#10;AI-generated content may be incorrect.">
            <a:extLst>
              <a:ext uri="{FF2B5EF4-FFF2-40B4-BE49-F238E27FC236}">
                <a16:creationId xmlns:a16="http://schemas.microsoft.com/office/drawing/2014/main" id="{C5F6246D-FCEC-9326-2883-F04B0B4B192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943" y="1253804"/>
            <a:ext cx="2561014" cy="109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76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D38DA-6984-4817-90EF-66EE96ED5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11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sz="2800" dirty="0">
                <a:solidFill>
                  <a:srgbClr val="0093A9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1587500"/>
            <a:ext cx="10972800" cy="47214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D38DA-6984-4817-90EF-66EE96ED589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1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9400" y="365126"/>
            <a:ext cx="11200311" cy="95204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dirty="0">
                <a:solidFill>
                  <a:srgbClr val="0093A9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D38DA-6984-4817-90EF-66EE96ED5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99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D38DA-6984-4817-90EF-66EE96ED5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20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1" y="6359788"/>
            <a:ext cx="3672650" cy="282500"/>
          </a:xfrm>
          <a:prstGeom prst="rect">
            <a:avLst/>
          </a:prstGeom>
          <a:solidFill>
            <a:srgbClr val="0093A9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ru-RU" sz="2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Равнобедренный треугольник 30"/>
          <p:cNvSpPr>
            <a:spLocks noChangeAspect="1"/>
          </p:cNvSpPr>
          <p:nvPr userDrawn="1"/>
        </p:nvSpPr>
        <p:spPr>
          <a:xfrm>
            <a:off x="77501" y="6177381"/>
            <a:ext cx="531497" cy="540000"/>
          </a:xfrm>
          <a:prstGeom prst="triangl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 userDrawn="1"/>
        </p:nvSpPr>
        <p:spPr>
          <a:xfrm>
            <a:off x="3541292" y="6173581"/>
            <a:ext cx="576000" cy="57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 userDrawn="1"/>
        </p:nvGrpSpPr>
        <p:grpSpPr>
          <a:xfrm>
            <a:off x="114202" y="6174962"/>
            <a:ext cx="566930" cy="576000"/>
            <a:chOff x="110644" y="6205317"/>
            <a:chExt cx="566930" cy="576000"/>
          </a:xfrm>
        </p:grpSpPr>
        <p:sp>
          <p:nvSpPr>
            <p:cNvPr id="26" name="Равнобедренный треугольник 25"/>
            <p:cNvSpPr>
              <a:spLocks noChangeAspect="1"/>
            </p:cNvSpPr>
            <p:nvPr userDrawn="1"/>
          </p:nvSpPr>
          <p:spPr>
            <a:xfrm>
              <a:off x="110644" y="6205317"/>
              <a:ext cx="566930" cy="576000"/>
            </a:xfrm>
            <a:prstGeom prst="triangle">
              <a:avLst/>
            </a:prstGeom>
            <a:solidFill>
              <a:schemeClr val="bg1"/>
            </a:solidFill>
            <a:ln w="12700">
              <a:solidFill>
                <a:srgbClr val="0093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156" y="6290526"/>
              <a:ext cx="475629" cy="490791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55600" y="365126"/>
            <a:ext cx="10998200" cy="9520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355600" y="1603672"/>
            <a:ext cx="10998200" cy="442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11479711" y="6357038"/>
            <a:ext cx="711199" cy="288000"/>
          </a:xfrm>
          <a:prstGeom prst="rect">
            <a:avLst/>
          </a:prstGeom>
          <a:solidFill>
            <a:srgbClr val="006CB6"/>
          </a:solidFill>
          <a:ln>
            <a:noFill/>
          </a:ln>
        </p:spPr>
        <p:txBody>
          <a:bodyPr vert="horz" lIns="91440" tIns="45720" rIns="108000" bIns="45720" rtlCol="0" anchor="ctr"/>
          <a:lstStyle>
            <a:lvl1pPr algn="r">
              <a:defRPr sz="120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985D38DA-6984-4817-90EF-66EE96ED589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987940" y="6357038"/>
            <a:ext cx="7286342" cy="288000"/>
          </a:xfrm>
          <a:prstGeom prst="rect">
            <a:avLst/>
          </a:prstGeom>
          <a:solidFill>
            <a:srgbClr val="006CB6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ru-RU" sz="2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10253346" y="6344128"/>
            <a:ext cx="1433185" cy="276999"/>
            <a:chOff x="6098977" y="6357824"/>
            <a:chExt cx="1433185" cy="276999"/>
          </a:xfrm>
        </p:grpSpPr>
        <p:sp>
          <p:nvSpPr>
            <p:cNvPr id="8" name="TextBox 7"/>
            <p:cNvSpPr txBox="1"/>
            <p:nvPr userDrawn="1"/>
          </p:nvSpPr>
          <p:spPr>
            <a:xfrm>
              <a:off x="6255812" y="6357824"/>
              <a:ext cx="12763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spc="-100" baseline="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pmpractice.ru</a:t>
              </a:r>
              <a:endParaRPr lang="ru-RU" sz="1200" spc="-100" baseline="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pic>
          <p:nvPicPr>
            <p:cNvPr id="14" name="Рисунок 13"/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8977" y="6388323"/>
              <a:ext cx="216000" cy="216000"/>
            </a:xfrm>
            <a:prstGeom prst="rect">
              <a:avLst/>
            </a:prstGeom>
          </p:spPr>
        </p:pic>
      </p:grpSp>
      <p:grpSp>
        <p:nvGrpSpPr>
          <p:cNvPr id="17" name="Группа 16"/>
          <p:cNvGrpSpPr/>
          <p:nvPr userDrawn="1"/>
        </p:nvGrpSpPr>
        <p:grpSpPr>
          <a:xfrm>
            <a:off x="2335746" y="6344128"/>
            <a:ext cx="1233222" cy="276999"/>
            <a:chOff x="10527329" y="6380140"/>
            <a:chExt cx="1233222" cy="276999"/>
          </a:xfrm>
        </p:grpSpPr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7329" y="6446639"/>
              <a:ext cx="180000" cy="180000"/>
            </a:xfrm>
            <a:prstGeom prst="rect">
              <a:avLst/>
            </a:prstGeom>
          </p:spPr>
        </p:pic>
        <p:sp>
          <p:nvSpPr>
            <p:cNvPr id="20" name="Прямоугольник 19"/>
            <p:cNvSpPr/>
            <p:nvPr/>
          </p:nvSpPr>
          <p:spPr>
            <a:xfrm>
              <a:off x="10646143" y="6380140"/>
              <a:ext cx="111440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adaptivepm.ru</a:t>
              </a:r>
              <a:endParaRPr lang="ru-RU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sp>
        <p:nvSpPr>
          <p:cNvPr id="23" name="Прямоугольный треугольник 22"/>
          <p:cNvSpPr/>
          <p:nvPr userDrawn="1"/>
        </p:nvSpPr>
        <p:spPr>
          <a:xfrm rot="5400000" flipV="1">
            <a:off x="11256193" y="6422896"/>
            <a:ext cx="288000" cy="159035"/>
          </a:xfrm>
          <a:prstGeom prst="rtTriangle">
            <a:avLst/>
          </a:prstGeom>
          <a:solidFill>
            <a:srgbClr val="006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ый треугольник 23"/>
          <p:cNvSpPr/>
          <p:nvPr userDrawn="1"/>
        </p:nvSpPr>
        <p:spPr>
          <a:xfrm rot="5400000" flipH="1">
            <a:off x="11207599" y="6421519"/>
            <a:ext cx="288000" cy="159035"/>
          </a:xfrm>
          <a:prstGeom prst="rtTriangle">
            <a:avLst/>
          </a:prstGeom>
          <a:solidFill>
            <a:srgbClr val="006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3" name="Группа 32"/>
          <p:cNvGrpSpPr/>
          <p:nvPr userDrawn="1"/>
        </p:nvGrpSpPr>
        <p:grpSpPr>
          <a:xfrm>
            <a:off x="3602478" y="6157779"/>
            <a:ext cx="576000" cy="576000"/>
            <a:chOff x="3574436" y="6166937"/>
            <a:chExt cx="576000" cy="576000"/>
          </a:xfrm>
        </p:grpSpPr>
        <p:sp>
          <p:nvSpPr>
            <p:cNvPr id="25" name="Овал 24"/>
            <p:cNvSpPr/>
            <p:nvPr userDrawn="1"/>
          </p:nvSpPr>
          <p:spPr>
            <a:xfrm>
              <a:off x="3574436" y="6166937"/>
              <a:ext cx="576000" cy="576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6C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3520" y="6221834"/>
              <a:ext cx="466206" cy="4662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21885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4" r:id="rId3"/>
    <p:sldLayoutId id="2147483678" r:id="rId4"/>
    <p:sldLayoutId id="2147483679" r:id="rId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0093A9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rgbClr val="0099DE"/>
        </a:buClr>
        <a:buSzPct val="130000"/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Clr>
          <a:srgbClr val="0099DE"/>
        </a:buClr>
        <a:buSzPct val="130000"/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2pPr>
      <a:lvl3pPr marL="1200150" indent="-285750" algn="l" defTabSz="914400" rtl="0" eaLnBrk="1" latinLnBrk="0" hangingPunct="1">
        <a:lnSpc>
          <a:spcPct val="90000"/>
        </a:lnSpc>
        <a:spcBef>
          <a:spcPts val="500"/>
        </a:spcBef>
        <a:buClr>
          <a:srgbClr val="0099DE"/>
        </a:buClr>
        <a:buSzPct val="130000"/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Clr>
          <a:srgbClr val="0099DE"/>
        </a:buClr>
        <a:buSzPct val="130000"/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4pPr>
      <a:lvl5pPr marL="2000250" indent="-171450" algn="l" defTabSz="914400" rtl="0" eaLnBrk="1" latinLnBrk="0" hangingPunct="1">
        <a:lnSpc>
          <a:spcPct val="90000"/>
        </a:lnSpc>
        <a:spcBef>
          <a:spcPts val="500"/>
        </a:spcBef>
        <a:buClr>
          <a:srgbClr val="0099DE"/>
        </a:buClr>
        <a:buSzPct val="130000"/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mailto:vpolkovnikov@pmpractice.ru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5464" y="1466850"/>
            <a:ext cx="6780185" cy="116380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/>
              <a:t>КАЧЕСТВО ИИ-СЕРВИСОВ / НЕЙРОПОМОЩНИКОВ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5464" y="3138356"/>
            <a:ext cx="6780184" cy="2271843"/>
          </a:xfrm>
        </p:spPr>
        <p:txBody>
          <a:bodyPr>
            <a:normAutofit fontScale="92500" lnSpcReduction="20000"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</a:pPr>
            <a:endParaRPr lang="ru-RU" dirty="0"/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ru-RU" b="1" dirty="0"/>
              <a:t>Владимир Полковников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Член Правления «СОВНЕТ»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Коммерческий директор «ПРИИСК»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ru-RU" dirty="0"/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Проектная среда «СОВНЕТ»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08.10.2025</a:t>
            </a:r>
          </a:p>
        </p:txBody>
      </p:sp>
      <p:cxnSp>
        <p:nvCxnSpPr>
          <p:cNvPr id="11" name="Straight Connector 6">
            <a:extLst>
              <a:ext uri="{FF2B5EF4-FFF2-40B4-BE49-F238E27FC236}">
                <a16:creationId xmlns:a16="http://schemas.microsoft.com/office/drawing/2014/main" id="{7C60545E-725C-BEF3-03A6-422AC0063532}"/>
              </a:ext>
            </a:extLst>
          </p:cNvPr>
          <p:cNvCxnSpPr/>
          <p:nvPr/>
        </p:nvCxnSpPr>
        <p:spPr>
          <a:xfrm rot="5400000">
            <a:off x="3715556" y="889320"/>
            <a:ext cx="0" cy="4020854"/>
          </a:xfrm>
          <a:prstGeom prst="line">
            <a:avLst/>
          </a:prstGeom>
          <a:ln w="12700"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09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CE867-373F-6FB5-CAC3-7C57A430D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279400" y="183057"/>
            <a:ext cx="11200311" cy="952046"/>
          </a:xfrm>
        </p:spPr>
        <p:txBody>
          <a:bodyPr>
            <a:normAutofit/>
          </a:bodyPr>
          <a:lstStyle/>
          <a:p>
            <a:r>
              <a:rPr lang="ru-RU" dirty="0"/>
              <a:t>ПЛАТФОРМА РЕШАЕТ ЗАДАЧУ УПОРЯДОЧИВАНИЯ И МАСШТАБИРОВАНИЯ КОРПОРАТИВНОГО ПРИМЕНЕНИЯ ИИ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501773-92D8-4346-3783-AAB75375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D38DA-6984-4817-90EF-66EE96ED589B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5" name="Прямоугольник 14">
            <a:extLst>
              <a:ext uri="{FF2B5EF4-FFF2-40B4-BE49-F238E27FC236}">
                <a16:creationId xmlns:a16="http://schemas.microsoft.com/office/drawing/2014/main" id="{9AB91A74-75B8-6290-8B1D-0FF74B0C4120}"/>
              </a:ext>
            </a:extLst>
          </p:cNvPr>
          <p:cNvSpPr/>
          <p:nvPr/>
        </p:nvSpPr>
        <p:spPr>
          <a:xfrm>
            <a:off x="329620" y="1342606"/>
            <a:ext cx="318637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Clr>
                <a:srgbClr val="1E8ECE"/>
              </a:buClr>
              <a:buSzPct val="150000"/>
            </a:pPr>
            <a:r>
              <a:rPr lang="ru-RU" sz="1600" dirty="0">
                <a:solidFill>
                  <a:srgbClr val="373737"/>
                </a:solidFill>
                <a:latin typeface="Segoe UI Light" panose="020B0502040204020203" pitchFamily="34" charset="0"/>
                <a:ea typeface="Arial"/>
                <a:cs typeface="Segoe UI Light" panose="020B0502040204020203" pitchFamily="34" charset="0"/>
              </a:rPr>
              <a:t>На платформе ПРИИСК возможно:</a:t>
            </a:r>
          </a:p>
          <a:p>
            <a:pPr marL="176213" indent="-176213">
              <a:spcAft>
                <a:spcPts val="800"/>
              </a:spcAft>
              <a:buClr>
                <a:srgbClr val="1E8ECE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373737"/>
                </a:solidFill>
                <a:latin typeface="Segoe UI Light" panose="020B0502040204020203" pitchFamily="34" charset="0"/>
                <a:ea typeface="Arial"/>
                <a:cs typeface="Segoe UI Light" panose="020B0502040204020203" pitchFamily="34" charset="0"/>
              </a:rPr>
              <a:t>подключать различные корпоративные источники данных и знаний для использования в ИИ-инструментах.</a:t>
            </a:r>
          </a:p>
          <a:p>
            <a:pPr marL="176213" indent="-176213">
              <a:spcAft>
                <a:spcPts val="800"/>
              </a:spcAft>
              <a:buClr>
                <a:srgbClr val="1E8ECE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373737"/>
                </a:solidFill>
                <a:latin typeface="Segoe UI Light" panose="020B0502040204020203" pitchFamily="34" charset="0"/>
                <a:ea typeface="Arial"/>
                <a:cs typeface="Segoe UI Light" panose="020B0502040204020203" pitchFamily="34" charset="0"/>
              </a:rPr>
              <a:t>управлять распределением доступа к информации между сотрудниками и ИИ-моделями, чтобы обеспечить безопасность.</a:t>
            </a:r>
          </a:p>
          <a:p>
            <a:pPr marL="176213" indent="-176213">
              <a:spcAft>
                <a:spcPts val="800"/>
              </a:spcAft>
              <a:buClr>
                <a:srgbClr val="1E8ECE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373737"/>
                </a:solidFill>
                <a:latin typeface="Segoe UI Light" panose="020B0502040204020203" pitchFamily="34" charset="0"/>
                <a:ea typeface="Arial"/>
                <a:cs typeface="Segoe UI Light" panose="020B0502040204020203" pitchFamily="34" charset="0"/>
              </a:rPr>
              <a:t>создавать нейропомощников для различных бизнес-процессов, продуктов и проектов по шаблонам, без необходимости программирования.</a:t>
            </a:r>
          </a:p>
        </p:txBody>
      </p:sp>
      <p:sp>
        <p:nvSpPr>
          <p:cNvPr id="121" name="Овал 120"/>
          <p:cNvSpPr/>
          <p:nvPr/>
        </p:nvSpPr>
        <p:spPr>
          <a:xfrm>
            <a:off x="9415609" y="4860064"/>
            <a:ext cx="911762" cy="882272"/>
          </a:xfrm>
          <a:prstGeom prst="ellipse">
            <a:avLst/>
          </a:prstGeom>
          <a:solidFill>
            <a:srgbClr val="CEE9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2" name="Овал 121"/>
          <p:cNvSpPr/>
          <p:nvPr/>
        </p:nvSpPr>
        <p:spPr>
          <a:xfrm>
            <a:off x="8050720" y="4878047"/>
            <a:ext cx="911762" cy="882272"/>
          </a:xfrm>
          <a:prstGeom prst="ellipse">
            <a:avLst/>
          </a:prstGeom>
          <a:solidFill>
            <a:srgbClr val="CEE9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3" name="Овал 122"/>
          <p:cNvSpPr/>
          <p:nvPr/>
        </p:nvSpPr>
        <p:spPr>
          <a:xfrm>
            <a:off x="6871192" y="4865149"/>
            <a:ext cx="911762" cy="882272"/>
          </a:xfrm>
          <a:prstGeom prst="ellipse">
            <a:avLst/>
          </a:prstGeom>
          <a:solidFill>
            <a:srgbClr val="CEE9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4" name="Овал 123"/>
          <p:cNvSpPr/>
          <p:nvPr/>
        </p:nvSpPr>
        <p:spPr>
          <a:xfrm>
            <a:off x="5592479" y="4851953"/>
            <a:ext cx="911762" cy="882272"/>
          </a:xfrm>
          <a:prstGeom prst="ellipse">
            <a:avLst/>
          </a:prstGeom>
          <a:solidFill>
            <a:srgbClr val="CEE9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25" name="object 10"/>
          <p:cNvSpPr/>
          <p:nvPr/>
        </p:nvSpPr>
        <p:spPr>
          <a:xfrm>
            <a:off x="5592479" y="2333663"/>
            <a:ext cx="4756300" cy="2372910"/>
          </a:xfrm>
          <a:custGeom>
            <a:avLst/>
            <a:gdLst/>
            <a:ahLst/>
            <a:cxnLst/>
            <a:rect l="l" t="t" r="r" b="b"/>
            <a:pathLst>
              <a:path w="3931285" h="3968750">
                <a:moveTo>
                  <a:pt x="216001" y="0"/>
                </a:move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3752494"/>
                </a:lnTo>
                <a:lnTo>
                  <a:pt x="5704" y="3802024"/>
                </a:lnTo>
                <a:lnTo>
                  <a:pt x="21955" y="3847490"/>
                </a:lnTo>
                <a:lnTo>
                  <a:pt x="47454" y="3887596"/>
                </a:lnTo>
                <a:lnTo>
                  <a:pt x="80904" y="3921045"/>
                </a:lnTo>
                <a:lnTo>
                  <a:pt x="121011" y="3946542"/>
                </a:lnTo>
                <a:lnTo>
                  <a:pt x="166475" y="3962791"/>
                </a:lnTo>
                <a:lnTo>
                  <a:pt x="216001" y="3968496"/>
                </a:lnTo>
                <a:lnTo>
                  <a:pt x="3715219" y="3968496"/>
                </a:lnTo>
                <a:lnTo>
                  <a:pt x="3764745" y="3962791"/>
                </a:lnTo>
                <a:lnTo>
                  <a:pt x="3810207" y="3946542"/>
                </a:lnTo>
                <a:lnTo>
                  <a:pt x="3850311" y="3921045"/>
                </a:lnTo>
                <a:lnTo>
                  <a:pt x="3883759" y="3887596"/>
                </a:lnTo>
                <a:lnTo>
                  <a:pt x="3909256" y="3847490"/>
                </a:lnTo>
                <a:lnTo>
                  <a:pt x="3925504" y="3802024"/>
                </a:lnTo>
                <a:lnTo>
                  <a:pt x="3931208" y="3752494"/>
                </a:lnTo>
                <a:lnTo>
                  <a:pt x="3931208" y="216001"/>
                </a:lnTo>
                <a:lnTo>
                  <a:pt x="3925504" y="166475"/>
                </a:lnTo>
                <a:lnTo>
                  <a:pt x="3909256" y="121011"/>
                </a:lnTo>
                <a:lnTo>
                  <a:pt x="3883759" y="80904"/>
                </a:lnTo>
                <a:lnTo>
                  <a:pt x="3850311" y="47454"/>
                </a:lnTo>
                <a:lnTo>
                  <a:pt x="3810207" y="21955"/>
                </a:lnTo>
                <a:lnTo>
                  <a:pt x="3764745" y="5704"/>
                </a:lnTo>
                <a:lnTo>
                  <a:pt x="3715219" y="0"/>
                </a:lnTo>
                <a:lnTo>
                  <a:pt x="216001" y="0"/>
                </a:lnTo>
                <a:close/>
              </a:path>
            </a:pathLst>
          </a:custGeom>
          <a:solidFill>
            <a:schemeClr val="bg1">
              <a:lumMod val="85000"/>
              <a:alpha val="50000"/>
            </a:schemeClr>
          </a:solidFill>
          <a:ln w="6350">
            <a:noFill/>
          </a:ln>
        </p:spPr>
        <p:txBody>
          <a:bodyPr wrap="square" lIns="0" tIns="0" rIns="0" bIns="0" rtlCol="0" anchor="ctr" anchorCtr="0"/>
          <a:lstStyle/>
          <a:p>
            <a:pPr algn="ctr"/>
            <a:endParaRPr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129" name="Прямая соединительная линия 128">
            <a:extLst>
              <a:ext uri="{FF2B5EF4-FFF2-40B4-BE49-F238E27FC236}">
                <a16:creationId xmlns:a16="http://schemas.microsoft.com/office/drawing/2014/main" id="{6CDE8AED-ED90-A2C5-B14A-7559F96AB634}"/>
              </a:ext>
            </a:extLst>
          </p:cNvPr>
          <p:cNvCxnSpPr>
            <a:cxnSpLocks/>
          </p:cNvCxnSpPr>
          <p:nvPr/>
        </p:nvCxnSpPr>
        <p:spPr>
          <a:xfrm>
            <a:off x="6258303" y="2050439"/>
            <a:ext cx="117439" cy="490389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>
            <a:extLst>
              <a:ext uri="{FF2B5EF4-FFF2-40B4-BE49-F238E27FC236}">
                <a16:creationId xmlns:a16="http://schemas.microsoft.com/office/drawing/2014/main" id="{73569F1D-7802-EC24-23C9-0120B13F7DE1}"/>
              </a:ext>
            </a:extLst>
          </p:cNvPr>
          <p:cNvCxnSpPr>
            <a:cxnSpLocks/>
          </p:cNvCxnSpPr>
          <p:nvPr/>
        </p:nvCxnSpPr>
        <p:spPr>
          <a:xfrm flipH="1">
            <a:off x="6468449" y="2042273"/>
            <a:ext cx="28149" cy="486825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>
            <a:extLst>
              <a:ext uri="{FF2B5EF4-FFF2-40B4-BE49-F238E27FC236}">
                <a16:creationId xmlns:a16="http://schemas.microsoft.com/office/drawing/2014/main" id="{66BDCD98-9BC6-3770-C50B-4D94D3B0EA73}"/>
              </a:ext>
            </a:extLst>
          </p:cNvPr>
          <p:cNvCxnSpPr>
            <a:cxnSpLocks/>
          </p:cNvCxnSpPr>
          <p:nvPr/>
        </p:nvCxnSpPr>
        <p:spPr>
          <a:xfrm flipH="1">
            <a:off x="6549064" y="1915888"/>
            <a:ext cx="188032" cy="617120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>
            <a:extLst>
              <a:ext uri="{FF2B5EF4-FFF2-40B4-BE49-F238E27FC236}">
                <a16:creationId xmlns:a16="http://schemas.microsoft.com/office/drawing/2014/main" id="{C1648A10-2105-B58A-6751-F3890084491A}"/>
              </a:ext>
            </a:extLst>
          </p:cNvPr>
          <p:cNvCxnSpPr>
            <a:cxnSpLocks/>
          </p:cNvCxnSpPr>
          <p:nvPr/>
        </p:nvCxnSpPr>
        <p:spPr>
          <a:xfrm>
            <a:off x="7026919" y="1948959"/>
            <a:ext cx="232042" cy="538419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>
            <a:extLst>
              <a:ext uri="{FF2B5EF4-FFF2-40B4-BE49-F238E27FC236}">
                <a16:creationId xmlns:a16="http://schemas.microsoft.com/office/drawing/2014/main" id="{72B1FB2E-E2A1-5BC4-0D7C-A34A6C385CA6}"/>
              </a:ext>
            </a:extLst>
          </p:cNvPr>
          <p:cNvCxnSpPr>
            <a:cxnSpLocks/>
          </p:cNvCxnSpPr>
          <p:nvPr/>
        </p:nvCxnSpPr>
        <p:spPr>
          <a:xfrm>
            <a:off x="7271053" y="2023425"/>
            <a:ext cx="22746" cy="448920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>
            <a:extLst>
              <a:ext uri="{FF2B5EF4-FFF2-40B4-BE49-F238E27FC236}">
                <a16:creationId xmlns:a16="http://schemas.microsoft.com/office/drawing/2014/main" id="{A8F9B519-2E07-F334-AE32-FEFCA318388F}"/>
              </a:ext>
            </a:extLst>
          </p:cNvPr>
          <p:cNvCxnSpPr>
            <a:cxnSpLocks/>
          </p:cNvCxnSpPr>
          <p:nvPr/>
        </p:nvCxnSpPr>
        <p:spPr>
          <a:xfrm flipH="1">
            <a:off x="7401310" y="2033501"/>
            <a:ext cx="119399" cy="453877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>
            <a:extLst>
              <a:ext uri="{FF2B5EF4-FFF2-40B4-BE49-F238E27FC236}">
                <a16:creationId xmlns:a16="http://schemas.microsoft.com/office/drawing/2014/main" id="{D75EB96B-740F-AB1E-A51D-56D7923C82AF}"/>
              </a:ext>
            </a:extLst>
          </p:cNvPr>
          <p:cNvCxnSpPr>
            <a:cxnSpLocks/>
          </p:cNvCxnSpPr>
          <p:nvPr/>
        </p:nvCxnSpPr>
        <p:spPr>
          <a:xfrm flipH="1">
            <a:off x="7589428" y="1945467"/>
            <a:ext cx="108129" cy="473999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>
            <a:extLst>
              <a:ext uri="{FF2B5EF4-FFF2-40B4-BE49-F238E27FC236}">
                <a16:creationId xmlns:a16="http://schemas.microsoft.com/office/drawing/2014/main" id="{92CCA70B-C4B2-72D1-AD1D-8D2C771632C0}"/>
              </a:ext>
            </a:extLst>
          </p:cNvPr>
          <p:cNvCxnSpPr>
            <a:cxnSpLocks/>
          </p:cNvCxnSpPr>
          <p:nvPr/>
        </p:nvCxnSpPr>
        <p:spPr>
          <a:xfrm>
            <a:off x="6051173" y="1961908"/>
            <a:ext cx="260076" cy="575011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>
            <a:extLst>
              <a:ext uri="{FF2B5EF4-FFF2-40B4-BE49-F238E27FC236}">
                <a16:creationId xmlns:a16="http://schemas.microsoft.com/office/drawing/2014/main" id="{67F01BED-A053-7ECE-7E45-70D17FB22196}"/>
              </a:ext>
            </a:extLst>
          </p:cNvPr>
          <p:cNvCxnSpPr>
            <a:cxnSpLocks/>
          </p:cNvCxnSpPr>
          <p:nvPr/>
        </p:nvCxnSpPr>
        <p:spPr>
          <a:xfrm>
            <a:off x="8097179" y="2012583"/>
            <a:ext cx="167502" cy="474163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>
            <a:extLst>
              <a:ext uri="{FF2B5EF4-FFF2-40B4-BE49-F238E27FC236}">
                <a16:creationId xmlns:a16="http://schemas.microsoft.com/office/drawing/2014/main" id="{8AE8549F-DB2B-BC2E-CE90-D886426A074D}"/>
              </a:ext>
            </a:extLst>
          </p:cNvPr>
          <p:cNvCxnSpPr>
            <a:cxnSpLocks/>
          </p:cNvCxnSpPr>
          <p:nvPr/>
        </p:nvCxnSpPr>
        <p:spPr>
          <a:xfrm>
            <a:off x="8307653" y="2056219"/>
            <a:ext cx="65935" cy="645400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>
            <a:extLst>
              <a:ext uri="{FF2B5EF4-FFF2-40B4-BE49-F238E27FC236}">
                <a16:creationId xmlns:a16="http://schemas.microsoft.com/office/drawing/2014/main" id="{C234046E-C0BF-D708-DF5B-4F108B54BD1B}"/>
              </a:ext>
            </a:extLst>
          </p:cNvPr>
          <p:cNvCxnSpPr>
            <a:cxnSpLocks/>
          </p:cNvCxnSpPr>
          <p:nvPr/>
        </p:nvCxnSpPr>
        <p:spPr>
          <a:xfrm flipH="1">
            <a:off x="8399145" y="2059797"/>
            <a:ext cx="153518" cy="641822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>
            <a:extLst>
              <a:ext uri="{FF2B5EF4-FFF2-40B4-BE49-F238E27FC236}">
                <a16:creationId xmlns:a16="http://schemas.microsoft.com/office/drawing/2014/main" id="{F298BDA4-69C6-BAE0-34DE-0C97BB10FCBB}"/>
              </a:ext>
            </a:extLst>
          </p:cNvPr>
          <p:cNvCxnSpPr>
            <a:cxnSpLocks/>
          </p:cNvCxnSpPr>
          <p:nvPr/>
        </p:nvCxnSpPr>
        <p:spPr>
          <a:xfrm flipH="1">
            <a:off x="8522123" y="1955674"/>
            <a:ext cx="186435" cy="611571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>
            <a:extLst>
              <a:ext uri="{FF2B5EF4-FFF2-40B4-BE49-F238E27FC236}">
                <a16:creationId xmlns:a16="http://schemas.microsoft.com/office/drawing/2014/main" id="{28C0DED5-6FC7-6F4C-6AC0-75E83F6229EC}"/>
              </a:ext>
            </a:extLst>
          </p:cNvPr>
          <p:cNvCxnSpPr>
            <a:cxnSpLocks/>
          </p:cNvCxnSpPr>
          <p:nvPr/>
        </p:nvCxnSpPr>
        <p:spPr>
          <a:xfrm>
            <a:off x="9154572" y="2054625"/>
            <a:ext cx="316776" cy="518350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>
            <a:extLst>
              <a:ext uri="{FF2B5EF4-FFF2-40B4-BE49-F238E27FC236}">
                <a16:creationId xmlns:a16="http://schemas.microsoft.com/office/drawing/2014/main" id="{4CA2E080-513F-95D9-91EB-70520464FCCC}"/>
              </a:ext>
            </a:extLst>
          </p:cNvPr>
          <p:cNvCxnSpPr>
            <a:cxnSpLocks/>
          </p:cNvCxnSpPr>
          <p:nvPr/>
        </p:nvCxnSpPr>
        <p:spPr>
          <a:xfrm>
            <a:off x="9299443" y="2071982"/>
            <a:ext cx="412169" cy="815437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>
            <a:extLst>
              <a:ext uri="{FF2B5EF4-FFF2-40B4-BE49-F238E27FC236}">
                <a16:creationId xmlns:a16="http://schemas.microsoft.com/office/drawing/2014/main" id="{0E3057BF-29F1-C807-FD8D-EDC0C247CA52}"/>
              </a:ext>
            </a:extLst>
          </p:cNvPr>
          <p:cNvCxnSpPr>
            <a:cxnSpLocks/>
          </p:cNvCxnSpPr>
          <p:nvPr/>
        </p:nvCxnSpPr>
        <p:spPr>
          <a:xfrm>
            <a:off x="9509423" y="2049383"/>
            <a:ext cx="97997" cy="765660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>
            <a:extLst>
              <a:ext uri="{FF2B5EF4-FFF2-40B4-BE49-F238E27FC236}">
                <a16:creationId xmlns:a16="http://schemas.microsoft.com/office/drawing/2014/main" id="{89B6D5EC-C14E-E278-8A66-B8163B6EE0EC}"/>
              </a:ext>
            </a:extLst>
          </p:cNvPr>
          <p:cNvCxnSpPr>
            <a:cxnSpLocks/>
          </p:cNvCxnSpPr>
          <p:nvPr/>
        </p:nvCxnSpPr>
        <p:spPr>
          <a:xfrm flipH="1">
            <a:off x="9571177" y="2013218"/>
            <a:ext cx="129507" cy="709202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B149F16C-E89F-B8C4-05E0-F1DCF58C2EF1}"/>
              </a:ext>
            </a:extLst>
          </p:cNvPr>
          <p:cNvSpPr txBox="1"/>
          <p:nvPr/>
        </p:nvSpPr>
        <p:spPr>
          <a:xfrm>
            <a:off x="6620827" y="3891112"/>
            <a:ext cx="2495975" cy="323265"/>
          </a:xfrm>
          <a:prstGeom prst="rect">
            <a:avLst/>
          </a:prstGeom>
          <a:solidFill>
            <a:srgbClr val="CEE9EF"/>
          </a:solidFill>
          <a:ln w="12700">
            <a:solidFill>
              <a:srgbClr val="1569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КОНВЕРТЕРЫ</a:t>
            </a:r>
            <a:r>
              <a:rPr lang="ru-RU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C0E0C78-8168-4330-00DD-21A4F4EE8C28}"/>
              </a:ext>
            </a:extLst>
          </p:cNvPr>
          <p:cNvSpPr txBox="1"/>
          <p:nvPr/>
        </p:nvSpPr>
        <p:spPr>
          <a:xfrm>
            <a:off x="6620827" y="4276554"/>
            <a:ext cx="2495975" cy="323265"/>
          </a:xfrm>
          <a:prstGeom prst="rect">
            <a:avLst/>
          </a:prstGeom>
          <a:solidFill>
            <a:srgbClr val="CEE9EF"/>
          </a:solidFill>
          <a:ln w="12700">
            <a:solidFill>
              <a:srgbClr val="1569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КОННЕКТОРЫ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08537A8D-6C8E-0493-D4AF-D8707A358786}"/>
              </a:ext>
            </a:extLst>
          </p:cNvPr>
          <p:cNvSpPr txBox="1"/>
          <p:nvPr/>
        </p:nvSpPr>
        <p:spPr>
          <a:xfrm>
            <a:off x="3780505" y="5196463"/>
            <a:ext cx="2369327" cy="45795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ИНФОРМАЦИОННАЯ СИСТЕМА 2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D2FA1995-D9CA-3517-529B-2EB644A3BA9A}"/>
              </a:ext>
            </a:extLst>
          </p:cNvPr>
          <p:cNvSpPr txBox="1"/>
          <p:nvPr/>
        </p:nvSpPr>
        <p:spPr>
          <a:xfrm>
            <a:off x="6871192" y="5734224"/>
            <a:ext cx="979136" cy="269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ПОРТАЛ </a:t>
            </a:r>
          </a:p>
        </p:txBody>
      </p:sp>
      <p:cxnSp>
        <p:nvCxnSpPr>
          <p:cNvPr id="168" name="Соединительная линия уступом 167">
            <a:extLst>
              <a:ext uri="{FF2B5EF4-FFF2-40B4-BE49-F238E27FC236}">
                <a16:creationId xmlns:a16="http://schemas.microsoft.com/office/drawing/2014/main" id="{A26A91BD-1937-B3F7-4835-A2C995A7E758}"/>
              </a:ext>
            </a:extLst>
          </p:cNvPr>
          <p:cNvCxnSpPr>
            <a:cxnSpLocks/>
            <a:stCxn id="126" idx="1"/>
          </p:cNvCxnSpPr>
          <p:nvPr/>
        </p:nvCxnSpPr>
        <p:spPr>
          <a:xfrm rot="10800000" flipV="1">
            <a:off x="6106368" y="3537010"/>
            <a:ext cx="526071" cy="228826"/>
          </a:xfrm>
          <a:prstGeom prst="bentConnector2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Соединительная линия уступом 168">
            <a:extLst>
              <a:ext uri="{FF2B5EF4-FFF2-40B4-BE49-F238E27FC236}">
                <a16:creationId xmlns:a16="http://schemas.microsoft.com/office/drawing/2014/main" id="{0967E853-A00A-F229-47CD-6BBE2D9D2CCC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23420" y="4077893"/>
            <a:ext cx="649978" cy="479629"/>
          </a:xfrm>
          <a:prstGeom prst="bentConnector3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>
            <a:extLst>
              <a:ext uri="{FF2B5EF4-FFF2-40B4-BE49-F238E27FC236}">
                <a16:creationId xmlns:a16="http://schemas.microsoft.com/office/drawing/2014/main" id="{9D62D03E-AEEE-0A86-5E97-7A211171A1B7}"/>
              </a:ext>
            </a:extLst>
          </p:cNvPr>
          <p:cNvCxnSpPr>
            <a:cxnSpLocks/>
          </p:cNvCxnSpPr>
          <p:nvPr/>
        </p:nvCxnSpPr>
        <p:spPr>
          <a:xfrm flipH="1">
            <a:off x="5143026" y="3866683"/>
            <a:ext cx="689867" cy="0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>
            <a:extLst>
              <a:ext uri="{FF2B5EF4-FFF2-40B4-BE49-F238E27FC236}">
                <a16:creationId xmlns:a16="http://schemas.microsoft.com/office/drawing/2014/main" id="{917E0E13-B87F-199E-0A89-AB5D2D300386}"/>
              </a:ext>
            </a:extLst>
          </p:cNvPr>
          <p:cNvCxnSpPr>
            <a:cxnSpLocks/>
          </p:cNvCxnSpPr>
          <p:nvPr/>
        </p:nvCxnSpPr>
        <p:spPr>
          <a:xfrm>
            <a:off x="9112627" y="3548598"/>
            <a:ext cx="1937308" cy="17808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6" name="Рисунок 175">
            <a:extLst>
              <a:ext uri="{FF2B5EF4-FFF2-40B4-BE49-F238E27FC236}">
                <a16:creationId xmlns:a16="http://schemas.microsoft.com/office/drawing/2014/main" id="{B2498F18-B2FE-0E5D-E57B-BE8D418A6C1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368"/>
          <a:stretch/>
        </p:blipFill>
        <p:spPr>
          <a:xfrm>
            <a:off x="9301290" y="4377432"/>
            <a:ext cx="978952" cy="232572"/>
          </a:xfrm>
          <a:prstGeom prst="rect">
            <a:avLst/>
          </a:prstGeom>
        </p:spPr>
      </p:pic>
      <p:cxnSp>
        <p:nvCxnSpPr>
          <p:cNvPr id="177" name="Прямая соединительная линия 176">
            <a:extLst>
              <a:ext uri="{FF2B5EF4-FFF2-40B4-BE49-F238E27FC236}">
                <a16:creationId xmlns:a16="http://schemas.microsoft.com/office/drawing/2014/main" id="{5ADE7086-2E4B-AB44-BEE8-54425BD82ADB}"/>
              </a:ext>
            </a:extLst>
          </p:cNvPr>
          <p:cNvCxnSpPr>
            <a:cxnSpLocks/>
          </p:cNvCxnSpPr>
          <p:nvPr/>
        </p:nvCxnSpPr>
        <p:spPr>
          <a:xfrm>
            <a:off x="7895490" y="3806882"/>
            <a:ext cx="0" cy="90696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C0E9D474-C4B3-02B9-AB29-08D6209CCE9C}"/>
              </a:ext>
            </a:extLst>
          </p:cNvPr>
          <p:cNvSpPr txBox="1"/>
          <p:nvPr/>
        </p:nvSpPr>
        <p:spPr>
          <a:xfrm>
            <a:off x="5682958" y="5734224"/>
            <a:ext cx="1101695" cy="269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ФАЙЛЫ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3469FC2D-6CB0-152A-4141-DFB69B0460E8}"/>
              </a:ext>
            </a:extLst>
          </p:cNvPr>
          <p:cNvSpPr txBox="1"/>
          <p:nvPr/>
        </p:nvSpPr>
        <p:spPr>
          <a:xfrm>
            <a:off x="9471712" y="5734224"/>
            <a:ext cx="9471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ФАЙЛЫ 2</a:t>
            </a:r>
          </a:p>
        </p:txBody>
      </p:sp>
      <p:sp>
        <p:nvSpPr>
          <p:cNvPr id="248" name="Ромб 247">
            <a:extLst>
              <a:ext uri="{FF2B5EF4-FFF2-40B4-BE49-F238E27FC236}">
                <a16:creationId xmlns:a16="http://schemas.microsoft.com/office/drawing/2014/main" id="{362C681B-7075-40D8-056A-2E7019C90047}"/>
              </a:ext>
            </a:extLst>
          </p:cNvPr>
          <p:cNvSpPr/>
          <p:nvPr/>
        </p:nvSpPr>
        <p:spPr>
          <a:xfrm>
            <a:off x="10690810" y="2695757"/>
            <a:ext cx="1087269" cy="1054676"/>
          </a:xfrm>
          <a:prstGeom prst="diamond">
            <a:avLst/>
          </a:prstGeom>
          <a:solidFill>
            <a:srgbClr val="CEE9EF"/>
          </a:solidFill>
          <a:ln w="12700">
            <a:solidFill>
              <a:srgbClr val="00569B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9" name="Ромб 248">
            <a:extLst>
              <a:ext uri="{FF2B5EF4-FFF2-40B4-BE49-F238E27FC236}">
                <a16:creationId xmlns:a16="http://schemas.microsoft.com/office/drawing/2014/main" id="{1D2A693D-1AFC-9D2D-C4BA-662B0363E2F8}"/>
              </a:ext>
            </a:extLst>
          </p:cNvPr>
          <p:cNvSpPr/>
          <p:nvPr/>
        </p:nvSpPr>
        <p:spPr>
          <a:xfrm>
            <a:off x="10690810" y="3037209"/>
            <a:ext cx="1087269" cy="1054676"/>
          </a:xfrm>
          <a:prstGeom prst="diamond">
            <a:avLst/>
          </a:prstGeom>
          <a:solidFill>
            <a:srgbClr val="CEE9EF"/>
          </a:solidFill>
          <a:ln w="12700">
            <a:solidFill>
              <a:srgbClr val="00569B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50" name="Ромб 249">
            <a:extLst>
              <a:ext uri="{FF2B5EF4-FFF2-40B4-BE49-F238E27FC236}">
                <a16:creationId xmlns:a16="http://schemas.microsoft.com/office/drawing/2014/main" id="{0B9CB11A-F168-B40A-8BB6-ED08BF4A4481}"/>
              </a:ext>
            </a:extLst>
          </p:cNvPr>
          <p:cNvSpPr/>
          <p:nvPr/>
        </p:nvSpPr>
        <p:spPr>
          <a:xfrm>
            <a:off x="10690810" y="3374115"/>
            <a:ext cx="1087268" cy="1054676"/>
          </a:xfrm>
          <a:prstGeom prst="diamond">
            <a:avLst/>
          </a:prstGeom>
          <a:solidFill>
            <a:srgbClr val="CEE9EF"/>
          </a:solidFill>
          <a:ln w="12700">
            <a:solidFill>
              <a:srgbClr val="00569B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08537A8D-6C8E-0493-D4AF-D8707A358786}"/>
              </a:ext>
            </a:extLst>
          </p:cNvPr>
          <p:cNvSpPr txBox="1"/>
          <p:nvPr/>
        </p:nvSpPr>
        <p:spPr>
          <a:xfrm>
            <a:off x="3725923" y="2771322"/>
            <a:ext cx="2372523" cy="45795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ИНФОРМАЦИОННАЯ СИСТЕМА 1</a:t>
            </a:r>
          </a:p>
        </p:txBody>
      </p:sp>
      <p:cxnSp>
        <p:nvCxnSpPr>
          <p:cNvPr id="222" name="Прямая со стрелкой 221"/>
          <p:cNvCxnSpPr>
            <a:stCxn id="124" idx="0"/>
            <a:endCxn id="165" idx="1"/>
          </p:cNvCxnSpPr>
          <p:nvPr/>
        </p:nvCxnSpPr>
        <p:spPr>
          <a:xfrm flipV="1">
            <a:off x="6048360" y="4438187"/>
            <a:ext cx="572467" cy="413766"/>
          </a:xfrm>
          <a:prstGeom prst="straightConnector1">
            <a:avLst/>
          </a:prstGeom>
          <a:ln w="12700">
            <a:solidFill>
              <a:srgbClr val="0056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Прямая со стрелкой 222"/>
          <p:cNvCxnSpPr>
            <a:endCxn id="165" idx="3"/>
          </p:cNvCxnSpPr>
          <p:nvPr/>
        </p:nvCxnSpPr>
        <p:spPr>
          <a:xfrm flipH="1" flipV="1">
            <a:off x="9116802" y="4438187"/>
            <a:ext cx="633322" cy="439860"/>
          </a:xfrm>
          <a:prstGeom prst="straightConnector1">
            <a:avLst/>
          </a:prstGeom>
          <a:ln w="12700">
            <a:solidFill>
              <a:srgbClr val="0056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Прямая со стрелкой 223"/>
          <p:cNvCxnSpPr>
            <a:stCxn id="122" idx="0"/>
          </p:cNvCxnSpPr>
          <p:nvPr/>
        </p:nvCxnSpPr>
        <p:spPr>
          <a:xfrm flipV="1">
            <a:off x="8506601" y="4609574"/>
            <a:ext cx="7047" cy="268474"/>
          </a:xfrm>
          <a:prstGeom prst="straightConnector1">
            <a:avLst/>
          </a:prstGeom>
          <a:ln w="12700">
            <a:solidFill>
              <a:srgbClr val="0056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Прямая соединительная линия 224"/>
          <p:cNvCxnSpPr/>
          <p:nvPr/>
        </p:nvCxnSpPr>
        <p:spPr>
          <a:xfrm>
            <a:off x="6427428" y="2903048"/>
            <a:ext cx="278628" cy="388738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Прямая соединительная линия 225"/>
          <p:cNvCxnSpPr/>
          <p:nvPr/>
        </p:nvCxnSpPr>
        <p:spPr>
          <a:xfrm>
            <a:off x="8459784" y="2885009"/>
            <a:ext cx="0" cy="378515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я соединительная линия 226"/>
          <p:cNvCxnSpPr/>
          <p:nvPr/>
        </p:nvCxnSpPr>
        <p:spPr>
          <a:xfrm flipH="1">
            <a:off x="7405921" y="2834179"/>
            <a:ext cx="1320" cy="456135"/>
          </a:xfrm>
          <a:prstGeom prst="line">
            <a:avLst/>
          </a:prstGeom>
          <a:ln w="12700"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Прямая соединительная линия 227"/>
          <p:cNvCxnSpPr/>
          <p:nvPr/>
        </p:nvCxnSpPr>
        <p:spPr>
          <a:xfrm flipH="1">
            <a:off x="8836041" y="2863370"/>
            <a:ext cx="632106" cy="426944"/>
          </a:xfrm>
          <a:prstGeom prst="line">
            <a:avLst/>
          </a:prstGeom>
          <a:ln>
            <a:solidFill>
              <a:srgbClr val="0056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Овал 228"/>
          <p:cNvSpPr/>
          <p:nvPr/>
        </p:nvSpPr>
        <p:spPr>
          <a:xfrm>
            <a:off x="4294190" y="3350853"/>
            <a:ext cx="911762" cy="882272"/>
          </a:xfrm>
          <a:prstGeom prst="ellipse">
            <a:avLst/>
          </a:prstGeom>
          <a:solidFill>
            <a:srgbClr val="CEE9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30" name="Овал 229"/>
          <p:cNvSpPr/>
          <p:nvPr/>
        </p:nvSpPr>
        <p:spPr>
          <a:xfrm>
            <a:off x="4294190" y="4286255"/>
            <a:ext cx="911762" cy="882272"/>
          </a:xfrm>
          <a:prstGeom prst="ellipse">
            <a:avLst/>
          </a:prstGeom>
          <a:solidFill>
            <a:srgbClr val="CEE9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231" name="Прямая со стрелкой 230"/>
          <p:cNvCxnSpPr/>
          <p:nvPr/>
        </p:nvCxnSpPr>
        <p:spPr>
          <a:xfrm flipV="1">
            <a:off x="7329987" y="4591050"/>
            <a:ext cx="0" cy="260904"/>
          </a:xfrm>
          <a:prstGeom prst="straightConnector1">
            <a:avLst/>
          </a:prstGeom>
          <a:ln w="12700">
            <a:solidFill>
              <a:srgbClr val="00569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>
            <a:extLst>
              <a:ext uri="{FF2B5EF4-FFF2-40B4-BE49-F238E27FC236}">
                <a16:creationId xmlns:a16="http://schemas.microsoft.com/office/drawing/2014/main" id="{874328DA-6491-9F0C-9A63-52072C6B3DE0}"/>
              </a:ext>
            </a:extLst>
          </p:cNvPr>
          <p:cNvSpPr txBox="1"/>
          <p:nvPr/>
        </p:nvSpPr>
        <p:spPr>
          <a:xfrm>
            <a:off x="9856483" y="2240368"/>
            <a:ext cx="1803185" cy="276999"/>
          </a:xfrm>
          <a:prstGeom prst="rect">
            <a:avLst/>
          </a:prstGeom>
          <a:solidFill>
            <a:srgbClr val="0766A3"/>
          </a:solidFill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НЕЙРОПОМОЩНИКИ</a:t>
            </a:r>
          </a:p>
        </p:txBody>
      </p:sp>
      <p:cxnSp>
        <p:nvCxnSpPr>
          <p:cNvPr id="278" name="Straight Connector 6">
            <a:extLst>
              <a:ext uri="{FF2B5EF4-FFF2-40B4-BE49-F238E27FC236}">
                <a16:creationId xmlns:a16="http://schemas.microsoft.com/office/drawing/2014/main" id="{7C60545E-725C-BEF3-03A6-422AC0063532}"/>
              </a:ext>
            </a:extLst>
          </p:cNvPr>
          <p:cNvCxnSpPr/>
          <p:nvPr/>
        </p:nvCxnSpPr>
        <p:spPr>
          <a:xfrm>
            <a:off x="3610988" y="1461426"/>
            <a:ext cx="8104" cy="4368208"/>
          </a:xfrm>
          <a:prstGeom prst="line">
            <a:avLst/>
          </a:prstGeom>
          <a:ln w="12700"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9" name="Группа 278"/>
          <p:cNvGrpSpPr/>
          <p:nvPr/>
        </p:nvGrpSpPr>
        <p:grpSpPr>
          <a:xfrm>
            <a:off x="5939526" y="1485669"/>
            <a:ext cx="915625" cy="468000"/>
            <a:chOff x="4240949" y="2617484"/>
            <a:chExt cx="915625" cy="468000"/>
          </a:xfrm>
        </p:grpSpPr>
        <p:pic>
          <p:nvPicPr>
            <p:cNvPr id="280" name="Рисунок 27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0949" y="2617484"/>
              <a:ext cx="468000" cy="468000"/>
            </a:xfrm>
            <a:prstGeom prst="rect">
              <a:avLst/>
            </a:prstGeom>
          </p:spPr>
        </p:pic>
        <p:pic>
          <p:nvPicPr>
            <p:cNvPr id="281" name="Рисунок 28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64762" y="2617484"/>
              <a:ext cx="468000" cy="468000"/>
            </a:xfrm>
            <a:prstGeom prst="rect">
              <a:avLst/>
            </a:prstGeom>
          </p:spPr>
        </p:pic>
        <p:pic>
          <p:nvPicPr>
            <p:cNvPr id="282" name="Рисунок 28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8574" y="2617484"/>
              <a:ext cx="468000" cy="468000"/>
            </a:xfrm>
            <a:prstGeom prst="rect">
              <a:avLst/>
            </a:prstGeom>
          </p:spPr>
        </p:pic>
      </p:grpSp>
      <p:grpSp>
        <p:nvGrpSpPr>
          <p:cNvPr id="288" name="Группа 287"/>
          <p:cNvGrpSpPr/>
          <p:nvPr/>
        </p:nvGrpSpPr>
        <p:grpSpPr>
          <a:xfrm>
            <a:off x="7922646" y="1496021"/>
            <a:ext cx="915625" cy="468000"/>
            <a:chOff x="4240949" y="2617484"/>
            <a:chExt cx="915625" cy="468000"/>
          </a:xfrm>
        </p:grpSpPr>
        <p:pic>
          <p:nvPicPr>
            <p:cNvPr id="289" name="Рисунок 28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0949" y="2617484"/>
              <a:ext cx="468000" cy="468000"/>
            </a:xfrm>
            <a:prstGeom prst="rect">
              <a:avLst/>
            </a:prstGeom>
          </p:spPr>
        </p:pic>
        <p:pic>
          <p:nvPicPr>
            <p:cNvPr id="291" name="Рисунок 29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64762" y="2617484"/>
              <a:ext cx="468000" cy="468000"/>
            </a:xfrm>
            <a:prstGeom prst="rect">
              <a:avLst/>
            </a:prstGeom>
          </p:spPr>
        </p:pic>
        <p:pic>
          <p:nvPicPr>
            <p:cNvPr id="292" name="Рисунок 29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8574" y="2617484"/>
              <a:ext cx="468000" cy="468000"/>
            </a:xfrm>
            <a:prstGeom prst="rect">
              <a:avLst/>
            </a:prstGeom>
          </p:spPr>
        </p:pic>
      </p:grpSp>
      <p:grpSp>
        <p:nvGrpSpPr>
          <p:cNvPr id="294" name="Группа 293"/>
          <p:cNvGrpSpPr/>
          <p:nvPr/>
        </p:nvGrpSpPr>
        <p:grpSpPr>
          <a:xfrm>
            <a:off x="6939241" y="1473837"/>
            <a:ext cx="915625" cy="468000"/>
            <a:chOff x="4240949" y="2617484"/>
            <a:chExt cx="915625" cy="468000"/>
          </a:xfrm>
        </p:grpSpPr>
        <p:pic>
          <p:nvPicPr>
            <p:cNvPr id="295" name="Рисунок 29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0949" y="2617484"/>
              <a:ext cx="468000" cy="468000"/>
            </a:xfrm>
            <a:prstGeom prst="rect">
              <a:avLst/>
            </a:prstGeom>
          </p:spPr>
        </p:pic>
        <p:pic>
          <p:nvPicPr>
            <p:cNvPr id="296" name="Рисунок 29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64762" y="2617484"/>
              <a:ext cx="468000" cy="468000"/>
            </a:xfrm>
            <a:prstGeom prst="rect">
              <a:avLst/>
            </a:prstGeom>
          </p:spPr>
        </p:pic>
        <p:pic>
          <p:nvPicPr>
            <p:cNvPr id="297" name="Рисунок 29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8574" y="2617484"/>
              <a:ext cx="468000" cy="468000"/>
            </a:xfrm>
            <a:prstGeom prst="rect">
              <a:avLst/>
            </a:prstGeom>
          </p:spPr>
        </p:pic>
      </p:grpSp>
      <p:sp>
        <p:nvSpPr>
          <p:cNvPr id="298" name="Дуга 297">
            <a:extLst>
              <a:ext uri="{FF2B5EF4-FFF2-40B4-BE49-F238E27FC236}">
                <a16:creationId xmlns:a16="http://schemas.microsoft.com/office/drawing/2014/main" id="{45574CD4-49AC-90D4-D284-5E41C2B57A51}"/>
              </a:ext>
            </a:extLst>
          </p:cNvPr>
          <p:cNvSpPr/>
          <p:nvPr/>
        </p:nvSpPr>
        <p:spPr>
          <a:xfrm rot="5177441">
            <a:off x="6016002" y="1188476"/>
            <a:ext cx="762672" cy="994845"/>
          </a:xfrm>
          <a:prstGeom prst="arc">
            <a:avLst>
              <a:gd name="adj1" fmla="val 16200000"/>
              <a:gd name="adj2" fmla="val 16103367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9" name="Дуга 298">
            <a:extLst>
              <a:ext uri="{FF2B5EF4-FFF2-40B4-BE49-F238E27FC236}">
                <a16:creationId xmlns:a16="http://schemas.microsoft.com/office/drawing/2014/main" id="{45574CD4-49AC-90D4-D284-5E41C2B57A51}"/>
              </a:ext>
            </a:extLst>
          </p:cNvPr>
          <p:cNvSpPr/>
          <p:nvPr/>
        </p:nvSpPr>
        <p:spPr>
          <a:xfrm rot="5177441">
            <a:off x="7015717" y="1176644"/>
            <a:ext cx="762672" cy="994845"/>
          </a:xfrm>
          <a:prstGeom prst="arc">
            <a:avLst>
              <a:gd name="adj1" fmla="val 16200000"/>
              <a:gd name="adj2" fmla="val 16103367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0" name="Дуга 299">
            <a:extLst>
              <a:ext uri="{FF2B5EF4-FFF2-40B4-BE49-F238E27FC236}">
                <a16:creationId xmlns:a16="http://schemas.microsoft.com/office/drawing/2014/main" id="{45574CD4-49AC-90D4-D284-5E41C2B57A51}"/>
              </a:ext>
            </a:extLst>
          </p:cNvPr>
          <p:cNvSpPr/>
          <p:nvPr/>
        </p:nvSpPr>
        <p:spPr>
          <a:xfrm rot="5177441">
            <a:off x="7999122" y="1198828"/>
            <a:ext cx="762672" cy="994845"/>
          </a:xfrm>
          <a:prstGeom prst="arc">
            <a:avLst>
              <a:gd name="adj1" fmla="val 16200000"/>
              <a:gd name="adj2" fmla="val 16103367"/>
            </a:avLst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6" name="Группа 25"/>
          <p:cNvGrpSpPr/>
          <p:nvPr/>
        </p:nvGrpSpPr>
        <p:grpSpPr>
          <a:xfrm>
            <a:off x="8953399" y="1305755"/>
            <a:ext cx="994845" cy="762672"/>
            <a:chOff x="8953399" y="1305755"/>
            <a:chExt cx="994845" cy="762672"/>
          </a:xfrm>
        </p:grpSpPr>
        <p:grpSp>
          <p:nvGrpSpPr>
            <p:cNvPr id="283" name="Группа 282"/>
            <p:cNvGrpSpPr/>
            <p:nvPr/>
          </p:nvGrpSpPr>
          <p:grpSpPr>
            <a:xfrm>
              <a:off x="8993010" y="1486861"/>
              <a:ext cx="915625" cy="468000"/>
              <a:chOff x="4240949" y="2617484"/>
              <a:chExt cx="915625" cy="468000"/>
            </a:xfrm>
          </p:grpSpPr>
          <p:pic>
            <p:nvPicPr>
              <p:cNvPr id="284" name="Рисунок 283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40949" y="2617484"/>
                <a:ext cx="468000" cy="468000"/>
              </a:xfrm>
              <a:prstGeom prst="rect">
                <a:avLst/>
              </a:prstGeom>
            </p:spPr>
          </p:pic>
          <p:pic>
            <p:nvPicPr>
              <p:cNvPr id="285" name="Рисунок 284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64762" y="2617484"/>
                <a:ext cx="468000" cy="468000"/>
              </a:xfrm>
              <a:prstGeom prst="rect">
                <a:avLst/>
              </a:prstGeom>
            </p:spPr>
          </p:pic>
          <p:pic>
            <p:nvPicPr>
              <p:cNvPr id="286" name="Рисунок 28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88574" y="2617484"/>
                <a:ext cx="468000" cy="468000"/>
              </a:xfrm>
              <a:prstGeom prst="rect">
                <a:avLst/>
              </a:prstGeom>
            </p:spPr>
          </p:pic>
        </p:grpSp>
        <p:sp>
          <p:nvSpPr>
            <p:cNvPr id="301" name="Дуга 300">
              <a:extLst>
                <a:ext uri="{FF2B5EF4-FFF2-40B4-BE49-F238E27FC236}">
                  <a16:creationId xmlns:a16="http://schemas.microsoft.com/office/drawing/2014/main" id="{45574CD4-49AC-90D4-D284-5E41C2B57A51}"/>
                </a:ext>
              </a:extLst>
            </p:cNvPr>
            <p:cNvSpPr/>
            <p:nvPr/>
          </p:nvSpPr>
          <p:spPr>
            <a:xfrm rot="5177441">
              <a:off x="9069486" y="1189668"/>
              <a:ext cx="762672" cy="994845"/>
            </a:xfrm>
            <a:prstGeom prst="arc">
              <a:avLst>
                <a:gd name="adj1" fmla="val 16200000"/>
                <a:gd name="adj2" fmla="val 16103367"/>
              </a:avLst>
            </a:prstGeom>
            <a:ln w="127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302" name="object 10"/>
          <p:cNvSpPr/>
          <p:nvPr/>
        </p:nvSpPr>
        <p:spPr>
          <a:xfrm>
            <a:off x="6119862" y="2379641"/>
            <a:ext cx="548545" cy="525135"/>
          </a:xfrm>
          <a:custGeom>
            <a:avLst/>
            <a:gdLst/>
            <a:ahLst/>
            <a:cxnLst/>
            <a:rect l="l" t="t" r="r" b="b"/>
            <a:pathLst>
              <a:path w="3931285" h="3968750">
                <a:moveTo>
                  <a:pt x="216001" y="0"/>
                </a:move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3752494"/>
                </a:lnTo>
                <a:lnTo>
                  <a:pt x="5704" y="3802024"/>
                </a:lnTo>
                <a:lnTo>
                  <a:pt x="21955" y="3847490"/>
                </a:lnTo>
                <a:lnTo>
                  <a:pt x="47454" y="3887596"/>
                </a:lnTo>
                <a:lnTo>
                  <a:pt x="80904" y="3921045"/>
                </a:lnTo>
                <a:lnTo>
                  <a:pt x="121011" y="3946542"/>
                </a:lnTo>
                <a:lnTo>
                  <a:pt x="166475" y="3962791"/>
                </a:lnTo>
                <a:lnTo>
                  <a:pt x="216001" y="3968496"/>
                </a:lnTo>
                <a:lnTo>
                  <a:pt x="3715219" y="3968496"/>
                </a:lnTo>
                <a:lnTo>
                  <a:pt x="3764745" y="3962791"/>
                </a:lnTo>
                <a:lnTo>
                  <a:pt x="3810207" y="3946542"/>
                </a:lnTo>
                <a:lnTo>
                  <a:pt x="3850311" y="3921045"/>
                </a:lnTo>
                <a:lnTo>
                  <a:pt x="3883759" y="3887596"/>
                </a:lnTo>
                <a:lnTo>
                  <a:pt x="3909256" y="3847490"/>
                </a:lnTo>
                <a:lnTo>
                  <a:pt x="3925504" y="3802024"/>
                </a:lnTo>
                <a:lnTo>
                  <a:pt x="3931208" y="3752494"/>
                </a:lnTo>
                <a:lnTo>
                  <a:pt x="3931208" y="216001"/>
                </a:lnTo>
                <a:lnTo>
                  <a:pt x="3925504" y="166475"/>
                </a:lnTo>
                <a:lnTo>
                  <a:pt x="3909256" y="121011"/>
                </a:lnTo>
                <a:lnTo>
                  <a:pt x="3883759" y="80904"/>
                </a:lnTo>
                <a:lnTo>
                  <a:pt x="3850311" y="47454"/>
                </a:lnTo>
                <a:lnTo>
                  <a:pt x="3810207" y="21955"/>
                </a:lnTo>
                <a:lnTo>
                  <a:pt x="3764745" y="5704"/>
                </a:lnTo>
                <a:lnTo>
                  <a:pt x="3715219" y="0"/>
                </a:lnTo>
                <a:lnTo>
                  <a:pt x="216001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005A96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endParaRPr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3" name="object 10"/>
          <p:cNvSpPr/>
          <p:nvPr/>
        </p:nvSpPr>
        <p:spPr>
          <a:xfrm>
            <a:off x="9181234" y="2379641"/>
            <a:ext cx="548545" cy="525135"/>
          </a:xfrm>
          <a:custGeom>
            <a:avLst/>
            <a:gdLst/>
            <a:ahLst/>
            <a:cxnLst/>
            <a:rect l="l" t="t" r="r" b="b"/>
            <a:pathLst>
              <a:path w="3931285" h="3968750">
                <a:moveTo>
                  <a:pt x="216001" y="0"/>
                </a:move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3752494"/>
                </a:lnTo>
                <a:lnTo>
                  <a:pt x="5704" y="3802024"/>
                </a:lnTo>
                <a:lnTo>
                  <a:pt x="21955" y="3847490"/>
                </a:lnTo>
                <a:lnTo>
                  <a:pt x="47454" y="3887596"/>
                </a:lnTo>
                <a:lnTo>
                  <a:pt x="80904" y="3921045"/>
                </a:lnTo>
                <a:lnTo>
                  <a:pt x="121011" y="3946542"/>
                </a:lnTo>
                <a:lnTo>
                  <a:pt x="166475" y="3962791"/>
                </a:lnTo>
                <a:lnTo>
                  <a:pt x="216001" y="3968496"/>
                </a:lnTo>
                <a:lnTo>
                  <a:pt x="3715219" y="3968496"/>
                </a:lnTo>
                <a:lnTo>
                  <a:pt x="3764745" y="3962791"/>
                </a:lnTo>
                <a:lnTo>
                  <a:pt x="3810207" y="3946542"/>
                </a:lnTo>
                <a:lnTo>
                  <a:pt x="3850311" y="3921045"/>
                </a:lnTo>
                <a:lnTo>
                  <a:pt x="3883759" y="3887596"/>
                </a:lnTo>
                <a:lnTo>
                  <a:pt x="3909256" y="3847490"/>
                </a:lnTo>
                <a:lnTo>
                  <a:pt x="3925504" y="3802024"/>
                </a:lnTo>
                <a:lnTo>
                  <a:pt x="3931208" y="3752494"/>
                </a:lnTo>
                <a:lnTo>
                  <a:pt x="3931208" y="216001"/>
                </a:lnTo>
                <a:lnTo>
                  <a:pt x="3925504" y="166475"/>
                </a:lnTo>
                <a:lnTo>
                  <a:pt x="3909256" y="121011"/>
                </a:lnTo>
                <a:lnTo>
                  <a:pt x="3883759" y="80904"/>
                </a:lnTo>
                <a:lnTo>
                  <a:pt x="3850311" y="47454"/>
                </a:lnTo>
                <a:lnTo>
                  <a:pt x="3810207" y="21955"/>
                </a:lnTo>
                <a:lnTo>
                  <a:pt x="3764745" y="5704"/>
                </a:lnTo>
                <a:lnTo>
                  <a:pt x="3715219" y="0"/>
                </a:lnTo>
                <a:lnTo>
                  <a:pt x="216001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005A96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endParaRPr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4" name="object 10"/>
          <p:cNvSpPr/>
          <p:nvPr/>
        </p:nvSpPr>
        <p:spPr>
          <a:xfrm>
            <a:off x="8160776" y="2379641"/>
            <a:ext cx="548545" cy="525135"/>
          </a:xfrm>
          <a:custGeom>
            <a:avLst/>
            <a:gdLst/>
            <a:ahLst/>
            <a:cxnLst/>
            <a:rect l="l" t="t" r="r" b="b"/>
            <a:pathLst>
              <a:path w="3931285" h="3968750">
                <a:moveTo>
                  <a:pt x="216001" y="0"/>
                </a:move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3752494"/>
                </a:lnTo>
                <a:lnTo>
                  <a:pt x="5704" y="3802024"/>
                </a:lnTo>
                <a:lnTo>
                  <a:pt x="21955" y="3847490"/>
                </a:lnTo>
                <a:lnTo>
                  <a:pt x="47454" y="3887596"/>
                </a:lnTo>
                <a:lnTo>
                  <a:pt x="80904" y="3921045"/>
                </a:lnTo>
                <a:lnTo>
                  <a:pt x="121011" y="3946542"/>
                </a:lnTo>
                <a:lnTo>
                  <a:pt x="166475" y="3962791"/>
                </a:lnTo>
                <a:lnTo>
                  <a:pt x="216001" y="3968496"/>
                </a:lnTo>
                <a:lnTo>
                  <a:pt x="3715219" y="3968496"/>
                </a:lnTo>
                <a:lnTo>
                  <a:pt x="3764745" y="3962791"/>
                </a:lnTo>
                <a:lnTo>
                  <a:pt x="3810207" y="3946542"/>
                </a:lnTo>
                <a:lnTo>
                  <a:pt x="3850311" y="3921045"/>
                </a:lnTo>
                <a:lnTo>
                  <a:pt x="3883759" y="3887596"/>
                </a:lnTo>
                <a:lnTo>
                  <a:pt x="3909256" y="3847490"/>
                </a:lnTo>
                <a:lnTo>
                  <a:pt x="3925504" y="3802024"/>
                </a:lnTo>
                <a:lnTo>
                  <a:pt x="3931208" y="3752494"/>
                </a:lnTo>
                <a:lnTo>
                  <a:pt x="3931208" y="216001"/>
                </a:lnTo>
                <a:lnTo>
                  <a:pt x="3925504" y="166475"/>
                </a:lnTo>
                <a:lnTo>
                  <a:pt x="3909256" y="121011"/>
                </a:lnTo>
                <a:lnTo>
                  <a:pt x="3883759" y="80904"/>
                </a:lnTo>
                <a:lnTo>
                  <a:pt x="3850311" y="47454"/>
                </a:lnTo>
                <a:lnTo>
                  <a:pt x="3810207" y="21955"/>
                </a:lnTo>
                <a:lnTo>
                  <a:pt x="3764745" y="5704"/>
                </a:lnTo>
                <a:lnTo>
                  <a:pt x="3715219" y="0"/>
                </a:lnTo>
                <a:lnTo>
                  <a:pt x="216001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005A96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endParaRPr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05" name="object 10"/>
          <p:cNvSpPr/>
          <p:nvPr/>
        </p:nvSpPr>
        <p:spPr>
          <a:xfrm>
            <a:off x="7140319" y="2379641"/>
            <a:ext cx="548545" cy="525135"/>
          </a:xfrm>
          <a:custGeom>
            <a:avLst/>
            <a:gdLst/>
            <a:ahLst/>
            <a:cxnLst/>
            <a:rect l="l" t="t" r="r" b="b"/>
            <a:pathLst>
              <a:path w="3931285" h="3968750">
                <a:moveTo>
                  <a:pt x="216001" y="0"/>
                </a:move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3752494"/>
                </a:lnTo>
                <a:lnTo>
                  <a:pt x="5704" y="3802024"/>
                </a:lnTo>
                <a:lnTo>
                  <a:pt x="21955" y="3847490"/>
                </a:lnTo>
                <a:lnTo>
                  <a:pt x="47454" y="3887596"/>
                </a:lnTo>
                <a:lnTo>
                  <a:pt x="80904" y="3921045"/>
                </a:lnTo>
                <a:lnTo>
                  <a:pt x="121011" y="3946542"/>
                </a:lnTo>
                <a:lnTo>
                  <a:pt x="166475" y="3962791"/>
                </a:lnTo>
                <a:lnTo>
                  <a:pt x="216001" y="3968496"/>
                </a:lnTo>
                <a:lnTo>
                  <a:pt x="3715219" y="3968496"/>
                </a:lnTo>
                <a:lnTo>
                  <a:pt x="3764745" y="3962791"/>
                </a:lnTo>
                <a:lnTo>
                  <a:pt x="3810207" y="3946542"/>
                </a:lnTo>
                <a:lnTo>
                  <a:pt x="3850311" y="3921045"/>
                </a:lnTo>
                <a:lnTo>
                  <a:pt x="3883759" y="3887596"/>
                </a:lnTo>
                <a:lnTo>
                  <a:pt x="3909256" y="3847490"/>
                </a:lnTo>
                <a:lnTo>
                  <a:pt x="3925504" y="3802024"/>
                </a:lnTo>
                <a:lnTo>
                  <a:pt x="3931208" y="3752494"/>
                </a:lnTo>
                <a:lnTo>
                  <a:pt x="3931208" y="216001"/>
                </a:lnTo>
                <a:lnTo>
                  <a:pt x="3925504" y="166475"/>
                </a:lnTo>
                <a:lnTo>
                  <a:pt x="3909256" y="121011"/>
                </a:lnTo>
                <a:lnTo>
                  <a:pt x="3883759" y="80904"/>
                </a:lnTo>
                <a:lnTo>
                  <a:pt x="3850311" y="47454"/>
                </a:lnTo>
                <a:lnTo>
                  <a:pt x="3810207" y="21955"/>
                </a:lnTo>
                <a:lnTo>
                  <a:pt x="3764745" y="5704"/>
                </a:lnTo>
                <a:lnTo>
                  <a:pt x="3715219" y="0"/>
                </a:lnTo>
                <a:lnTo>
                  <a:pt x="216001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005A96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endParaRPr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06" name="Рисунок 30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955" y="3717100"/>
            <a:ext cx="573635" cy="598041"/>
          </a:xfrm>
          <a:prstGeom prst="rect">
            <a:avLst/>
          </a:prstGeom>
        </p:spPr>
      </p:pic>
      <p:pic>
        <p:nvPicPr>
          <p:cNvPr id="307" name="Рисунок 30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673" y="3387504"/>
            <a:ext cx="756000" cy="756000"/>
          </a:xfrm>
          <a:prstGeom prst="rect">
            <a:avLst/>
          </a:prstGeom>
        </p:spPr>
      </p:pic>
      <p:pic>
        <p:nvPicPr>
          <p:cNvPr id="308" name="Рисунок 30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718" y="4990893"/>
            <a:ext cx="648000" cy="648000"/>
          </a:xfrm>
          <a:prstGeom prst="rect">
            <a:avLst/>
          </a:prstGeom>
        </p:spPr>
      </p:pic>
      <p:pic>
        <p:nvPicPr>
          <p:cNvPr id="309" name="Рисунок 30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279" y="4977200"/>
            <a:ext cx="648000" cy="648000"/>
          </a:xfrm>
          <a:prstGeom prst="rect">
            <a:avLst/>
          </a:prstGeom>
        </p:spPr>
      </p:pic>
      <p:pic>
        <p:nvPicPr>
          <p:cNvPr id="310" name="Рисунок 30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322" y="4337678"/>
            <a:ext cx="756000" cy="756000"/>
          </a:xfrm>
          <a:prstGeom prst="rect">
            <a:avLst/>
          </a:prstGeom>
        </p:spPr>
      </p:pic>
      <p:sp>
        <p:nvSpPr>
          <p:cNvPr id="312" name="object 10"/>
          <p:cNvSpPr/>
          <p:nvPr/>
        </p:nvSpPr>
        <p:spPr>
          <a:xfrm>
            <a:off x="5725245" y="3659560"/>
            <a:ext cx="737773" cy="724259"/>
          </a:xfrm>
          <a:custGeom>
            <a:avLst/>
            <a:gdLst/>
            <a:ahLst/>
            <a:cxnLst/>
            <a:rect l="l" t="t" r="r" b="b"/>
            <a:pathLst>
              <a:path w="3931285" h="3968750">
                <a:moveTo>
                  <a:pt x="216001" y="0"/>
                </a:moveTo>
                <a:lnTo>
                  <a:pt x="166475" y="5704"/>
                </a:lnTo>
                <a:lnTo>
                  <a:pt x="121011" y="21955"/>
                </a:lnTo>
                <a:lnTo>
                  <a:pt x="80904" y="47454"/>
                </a:lnTo>
                <a:lnTo>
                  <a:pt x="47454" y="80904"/>
                </a:lnTo>
                <a:lnTo>
                  <a:pt x="21955" y="121011"/>
                </a:lnTo>
                <a:lnTo>
                  <a:pt x="5704" y="166475"/>
                </a:lnTo>
                <a:lnTo>
                  <a:pt x="0" y="216001"/>
                </a:lnTo>
                <a:lnTo>
                  <a:pt x="0" y="3752494"/>
                </a:lnTo>
                <a:lnTo>
                  <a:pt x="5704" y="3802024"/>
                </a:lnTo>
                <a:lnTo>
                  <a:pt x="21955" y="3847490"/>
                </a:lnTo>
                <a:lnTo>
                  <a:pt x="47454" y="3887596"/>
                </a:lnTo>
                <a:lnTo>
                  <a:pt x="80904" y="3921045"/>
                </a:lnTo>
                <a:lnTo>
                  <a:pt x="121011" y="3946542"/>
                </a:lnTo>
                <a:lnTo>
                  <a:pt x="166475" y="3962791"/>
                </a:lnTo>
                <a:lnTo>
                  <a:pt x="216001" y="3968496"/>
                </a:lnTo>
                <a:lnTo>
                  <a:pt x="3715219" y="3968496"/>
                </a:lnTo>
                <a:lnTo>
                  <a:pt x="3764745" y="3962791"/>
                </a:lnTo>
                <a:lnTo>
                  <a:pt x="3810207" y="3946542"/>
                </a:lnTo>
                <a:lnTo>
                  <a:pt x="3850311" y="3921045"/>
                </a:lnTo>
                <a:lnTo>
                  <a:pt x="3883759" y="3887596"/>
                </a:lnTo>
                <a:lnTo>
                  <a:pt x="3909256" y="3847490"/>
                </a:lnTo>
                <a:lnTo>
                  <a:pt x="3925504" y="3802024"/>
                </a:lnTo>
                <a:lnTo>
                  <a:pt x="3931208" y="3752494"/>
                </a:lnTo>
                <a:lnTo>
                  <a:pt x="3931208" y="216001"/>
                </a:lnTo>
                <a:lnTo>
                  <a:pt x="3925504" y="166475"/>
                </a:lnTo>
                <a:lnTo>
                  <a:pt x="3909256" y="121011"/>
                </a:lnTo>
                <a:lnTo>
                  <a:pt x="3883759" y="80904"/>
                </a:lnTo>
                <a:lnTo>
                  <a:pt x="3850311" y="47454"/>
                </a:lnTo>
                <a:lnTo>
                  <a:pt x="3810207" y="21955"/>
                </a:lnTo>
                <a:lnTo>
                  <a:pt x="3764745" y="5704"/>
                </a:lnTo>
                <a:lnTo>
                  <a:pt x="3715219" y="0"/>
                </a:lnTo>
                <a:lnTo>
                  <a:pt x="216001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005A96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endParaRPr sz="14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7730" y="4949519"/>
            <a:ext cx="675681" cy="675681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706" y="3565357"/>
            <a:ext cx="689475" cy="689475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301" y="4949519"/>
            <a:ext cx="730747" cy="730747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641" y="3678967"/>
            <a:ext cx="711321" cy="711321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442" y="2377322"/>
            <a:ext cx="497739" cy="497739"/>
          </a:xfrm>
          <a:prstGeom prst="rect">
            <a:avLst/>
          </a:prstGeom>
        </p:spPr>
      </p:pic>
      <p:grpSp>
        <p:nvGrpSpPr>
          <p:cNvPr id="47" name="Группа 46"/>
          <p:cNvGrpSpPr/>
          <p:nvPr/>
        </p:nvGrpSpPr>
        <p:grpSpPr>
          <a:xfrm>
            <a:off x="6632438" y="3278726"/>
            <a:ext cx="2491801" cy="516568"/>
            <a:chOff x="6632438" y="3278726"/>
            <a:chExt cx="2491801" cy="516568"/>
          </a:xfrm>
        </p:grpSpPr>
        <p:sp>
          <p:nvSpPr>
            <p:cNvPr id="126" name="Прямоугольник 125">
              <a:extLst>
                <a:ext uri="{FF2B5EF4-FFF2-40B4-BE49-F238E27FC236}">
                  <a16:creationId xmlns:a16="http://schemas.microsoft.com/office/drawing/2014/main" id="{1BC7322C-C6D0-61FE-5E5D-E5B3A0E65B80}"/>
                </a:ext>
              </a:extLst>
            </p:cNvPr>
            <p:cNvSpPr/>
            <p:nvPr/>
          </p:nvSpPr>
          <p:spPr>
            <a:xfrm>
              <a:off x="6632438" y="3278726"/>
              <a:ext cx="2491801" cy="516568"/>
            </a:xfrm>
            <a:prstGeom prst="rect">
              <a:avLst/>
            </a:prstGeom>
            <a:solidFill>
              <a:srgbClr val="CEE9EF"/>
            </a:solidFill>
            <a:ln w="12700">
              <a:solidFill>
                <a:srgbClr val="1569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dirty="0"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B002125B-0025-20B1-3D6B-8DAE7D4DC93A}"/>
                </a:ext>
              </a:extLst>
            </p:cNvPr>
            <p:cNvSpPr txBox="1"/>
            <p:nvPr/>
          </p:nvSpPr>
          <p:spPr>
            <a:xfrm>
              <a:off x="7085886" y="3396802"/>
              <a:ext cx="1663023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БАЗА ЗНАНИЙ </a:t>
              </a:r>
            </a:p>
          </p:txBody>
        </p:sp>
        <p:pic>
          <p:nvPicPr>
            <p:cNvPr id="311" name="Рисунок 310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0128" y="3316425"/>
              <a:ext cx="452565" cy="452565"/>
            </a:xfrm>
            <a:prstGeom prst="rect">
              <a:avLst/>
            </a:prstGeom>
          </p:spPr>
        </p:pic>
      </p:grpSp>
      <p:pic>
        <p:nvPicPr>
          <p:cNvPr id="314" name="Рисунок 31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4000" y="2378602"/>
            <a:ext cx="497739" cy="497739"/>
          </a:xfrm>
          <a:prstGeom prst="rect">
            <a:avLst/>
          </a:prstGeom>
        </p:spPr>
      </p:pic>
      <p:pic>
        <p:nvPicPr>
          <p:cNvPr id="315" name="Рисунок 3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7730" y="2377322"/>
            <a:ext cx="497739" cy="497739"/>
          </a:xfrm>
          <a:prstGeom prst="rect">
            <a:avLst/>
          </a:prstGeom>
        </p:spPr>
      </p:pic>
      <p:pic>
        <p:nvPicPr>
          <p:cNvPr id="317" name="Рисунок 3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664" y="2377322"/>
            <a:ext cx="497739" cy="49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55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537614-1876-AB95-0FB8-390FA289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B89BC-AF10-4ADD-84BA-D45BCCF2867E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451C0F-8096-BA19-2E78-586510A32436}"/>
              </a:ext>
            </a:extLst>
          </p:cNvPr>
          <p:cNvSpPr txBox="1"/>
          <p:nvPr/>
        </p:nvSpPr>
        <p:spPr>
          <a:xfrm>
            <a:off x="374574" y="435602"/>
            <a:ext cx="8864650" cy="867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rgbClr val="0093A9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r>
              <a:rPr lang="ru-RU" dirty="0"/>
              <a:t>ПРЯМОЙ КОНТАКТ ДЛЯ ВЗАИМОДЕЙСТВИЯ ПО ТЕМЕ ВНЕДРЕНИЯ ИИ В ОРГАНИЗАЦИИ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B02FE3-CD40-E649-3DB7-F0A726744D10}"/>
              </a:ext>
            </a:extLst>
          </p:cNvPr>
          <p:cNvSpPr txBox="1"/>
          <p:nvPr/>
        </p:nvSpPr>
        <p:spPr>
          <a:xfrm>
            <a:off x="4463338" y="2505665"/>
            <a:ext cx="3750706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>
                <a:solidFill>
                  <a:srgbClr val="005A96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Владимир Полковников</a:t>
            </a:r>
            <a:br>
              <a:rPr lang="ru-RU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Коммерческий директор «ПРИИСК»</a:t>
            </a:r>
            <a:endParaRPr lang="en-US" sz="1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r"/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Член правления ассоциации «СОВНЕТ»</a:t>
            </a:r>
            <a:b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b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en-US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WA: +7 903 966 13 79</a:t>
            </a:r>
          </a:p>
          <a:p>
            <a:pPr algn="r"/>
            <a:r>
              <a:rPr lang="en-US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TG: @</a:t>
            </a:r>
            <a:r>
              <a:rPr lang="en-US" sz="16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vpolkovnikov</a:t>
            </a:r>
            <a:b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en-US" sz="1600" dirty="0">
                <a:latin typeface="Segoe UI Light" panose="020B0502040204020203" pitchFamily="34" charset="0"/>
                <a:cs typeface="Segoe UI Light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vpolkovnikov@pmpractice.ru</a:t>
            </a:r>
            <a:endParaRPr lang="ru-RU" sz="1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33" y="2162468"/>
            <a:ext cx="2520000" cy="2533055"/>
          </a:xfrm>
          <a:prstGeom prst="ellipse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49" y="1612894"/>
            <a:ext cx="3632200" cy="363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26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E8E96-10F7-076B-CB6C-9B8F87D1B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69" y="207757"/>
            <a:ext cx="11302011" cy="952046"/>
          </a:xfrm>
        </p:spPr>
        <p:txBody>
          <a:bodyPr anchor="ctr">
            <a:normAutofit fontScale="90000"/>
          </a:bodyPr>
          <a:lstStyle/>
          <a:p>
            <a:r>
              <a:rPr lang="ru-RU" sz="3200" dirty="0"/>
              <a:t>КЛЮЧЕВЫЕ ФАКТОРЫ УСПЕХА </a:t>
            </a:r>
            <a:r>
              <a:rPr lang="en-CY" sz="3200" dirty="0"/>
              <a:t>ВНЕДРЕНИЯ И</a:t>
            </a:r>
            <a:r>
              <a:rPr lang="ru-RU" sz="3200" dirty="0"/>
              <a:t>И </a:t>
            </a:r>
            <a:br>
              <a:rPr lang="ru-RU" sz="3200" dirty="0"/>
            </a:br>
            <a:r>
              <a:rPr lang="ru-RU" sz="3200" dirty="0"/>
              <a:t>В ОРГАНИЗАЦИИ</a:t>
            </a:r>
            <a:endParaRPr lang="en-CY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E9FF5-2360-A33A-93D5-41D01B390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79711" y="6357038"/>
            <a:ext cx="711199" cy="288000"/>
          </a:xfrm>
        </p:spPr>
        <p:txBody>
          <a:bodyPr vert="horz" lIns="91440" tIns="45720" rIns="10800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85D38DA-6984-4817-90EF-66EE96ED589B}" type="slidenum">
              <a:rPr lang="ru-RU" smtClean="0"/>
              <a:pPr>
                <a:spcAft>
                  <a:spcPts val="600"/>
                </a:spcAft>
              </a:pPr>
              <a:t>2</a:t>
            </a:fld>
            <a:endParaRPr lang="ru-RU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D300D0D-F429-176A-DFA8-1461D2AFC81E}"/>
              </a:ext>
            </a:extLst>
          </p:cNvPr>
          <p:cNvSpPr txBox="1"/>
          <p:nvPr/>
        </p:nvSpPr>
        <p:spPr>
          <a:xfrm>
            <a:off x="5733779" y="3181841"/>
            <a:ext cx="2885983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>
            <a:defPPr>
              <a:defRPr lang="en-US"/>
            </a:defPPr>
            <a:lvl1pPr>
              <a:spcAft>
                <a:spcPts val="600"/>
              </a:spcAft>
              <a:defRPr b="1">
                <a:solidFill>
                  <a:srgbClr val="006CB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dirty="0"/>
              <a:t>КАЧЕСТВО И НАДЕЖНОСТЬ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86364D-3414-8D9F-60A1-F33F08847642}"/>
              </a:ext>
            </a:extLst>
          </p:cNvPr>
          <p:cNvSpPr txBox="1"/>
          <p:nvPr/>
        </p:nvSpPr>
        <p:spPr>
          <a:xfrm>
            <a:off x="5738939" y="3466277"/>
            <a:ext cx="5740772" cy="523220"/>
          </a:xfrm>
          <a:prstGeom prst="rect">
            <a:avLst/>
          </a:prstGeom>
        </p:spPr>
        <p:txBody>
          <a:bodyPr wrap="square" lIns="0">
            <a:spAutoFit/>
          </a:bodyPr>
          <a:lstStyle>
            <a:defPPr>
              <a:defRPr lang="en-US"/>
            </a:defPPr>
            <a:lvl1pPr>
              <a:spcAft>
                <a:spcPts val="600"/>
              </a:spcAft>
              <a:buClr>
                <a:srgbClr val="DF1593"/>
              </a:buClr>
              <a:buSzPct val="130000"/>
              <a:defRPr sz="1400">
                <a:solidFill>
                  <a:srgbClr val="373737"/>
                </a:solidFill>
                <a:latin typeface="Segoe UI Light" panose="020B0502040204020203" pitchFamily="34" charset="0"/>
                <a:ea typeface="Arial"/>
                <a:cs typeface="Segoe UI Light" panose="020B0502040204020203" pitchFamily="34" charset="0"/>
              </a:defRPr>
            </a:lvl1pPr>
          </a:lstStyle>
          <a:p>
            <a:r>
              <a:rPr dirty="0" err="1"/>
              <a:t>Поддержание</a:t>
            </a:r>
            <a:r>
              <a:rPr dirty="0"/>
              <a:t> </a:t>
            </a:r>
            <a:r>
              <a:rPr dirty="0" err="1"/>
              <a:t>точности</a:t>
            </a:r>
            <a:r>
              <a:rPr dirty="0"/>
              <a:t> и </a:t>
            </a:r>
            <a:r>
              <a:rPr dirty="0" err="1"/>
              <a:t>надежности</a:t>
            </a:r>
            <a:r>
              <a:rPr dirty="0"/>
              <a:t> в</a:t>
            </a:r>
            <a:r>
              <a:rPr lang="ru-RU" dirty="0"/>
              <a:t> </a:t>
            </a:r>
            <a:r>
              <a:rPr dirty="0" err="1"/>
              <a:t>ответах</a:t>
            </a:r>
            <a:r>
              <a:rPr dirty="0"/>
              <a:t> ИИ </a:t>
            </a:r>
            <a:r>
              <a:rPr lang="ru-RU" dirty="0"/>
              <a:t>для уверенного использования в бизнес-процессах</a:t>
            </a:r>
            <a:r>
              <a:rPr dirty="0"/>
              <a:t>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14325D4-0F27-17BD-02CA-1F412386DD27}"/>
              </a:ext>
            </a:extLst>
          </p:cNvPr>
          <p:cNvSpPr txBox="1"/>
          <p:nvPr/>
        </p:nvSpPr>
        <p:spPr>
          <a:xfrm>
            <a:off x="5733779" y="1514347"/>
            <a:ext cx="2688428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>
            <a:defPPr>
              <a:defRPr lang="en-US"/>
            </a:defPPr>
            <a:lvl1pPr>
              <a:spcAft>
                <a:spcPts val="600"/>
              </a:spcAft>
              <a:defRPr b="1">
                <a:solidFill>
                  <a:srgbClr val="006CB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dirty="0"/>
              <a:t>БЕЗОПАСНОСТЬ ДАННЫХ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ED15104-46C3-8667-81E9-DA2E323C530D}"/>
              </a:ext>
            </a:extLst>
          </p:cNvPr>
          <p:cNvSpPr txBox="1"/>
          <p:nvPr/>
        </p:nvSpPr>
        <p:spPr>
          <a:xfrm>
            <a:off x="5733779" y="4798979"/>
            <a:ext cx="2706575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>
            <a:defPPr>
              <a:defRPr lang="en-US"/>
            </a:defPPr>
            <a:lvl1pPr>
              <a:spcAft>
                <a:spcPts val="600"/>
              </a:spcAft>
              <a:defRPr b="1">
                <a:solidFill>
                  <a:srgbClr val="006CB6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ru-RU" dirty="0"/>
              <a:t>СИСТЕМНОЕ ВНЕДРЕНИЕ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5C07FB6-4544-9A47-1032-7FB15E0D4BE0}"/>
              </a:ext>
            </a:extLst>
          </p:cNvPr>
          <p:cNvSpPr txBox="1"/>
          <p:nvPr/>
        </p:nvSpPr>
        <p:spPr>
          <a:xfrm>
            <a:off x="5733779" y="5075978"/>
            <a:ext cx="5226829" cy="523220"/>
          </a:xfrm>
          <a:prstGeom prst="rect">
            <a:avLst/>
          </a:prstGeom>
        </p:spPr>
        <p:txBody>
          <a:bodyPr wrap="square" lIns="0">
            <a:spAutoFit/>
          </a:bodyPr>
          <a:lstStyle>
            <a:defPPr>
              <a:defRPr lang="en-US"/>
            </a:defPPr>
            <a:lvl1pPr>
              <a:spcAft>
                <a:spcPts val="600"/>
              </a:spcAft>
              <a:buClr>
                <a:srgbClr val="DF1593"/>
              </a:buClr>
              <a:buSzPct val="130000"/>
              <a:defRPr sz="1400">
                <a:solidFill>
                  <a:srgbClr val="373737"/>
                </a:solidFill>
                <a:latin typeface="Segoe UI Light" panose="020B0502040204020203" pitchFamily="34" charset="0"/>
                <a:ea typeface="Arial"/>
                <a:cs typeface="Segoe UI Light" panose="020B0502040204020203" pitchFamily="34" charset="0"/>
              </a:defRPr>
            </a:lvl1pPr>
          </a:lstStyle>
          <a:p>
            <a:r>
              <a:rPr lang="ru-RU" dirty="0"/>
              <a:t>Реализация организационных изменений, обеспечение применения инструментов в работе и масштабирование</a:t>
            </a:r>
            <a:r>
              <a:rPr dirty="0"/>
              <a:t>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B002DD3-269B-C20C-2A3A-0607C3B31D24}"/>
              </a:ext>
            </a:extLst>
          </p:cNvPr>
          <p:cNvSpPr txBox="1"/>
          <p:nvPr/>
        </p:nvSpPr>
        <p:spPr>
          <a:xfrm>
            <a:off x="5738939" y="1772196"/>
            <a:ext cx="5900741" cy="600164"/>
          </a:xfrm>
          <a:prstGeom prst="rect">
            <a:avLst/>
          </a:prstGeom>
        </p:spPr>
        <p:txBody>
          <a:bodyPr wrap="square" lIns="0">
            <a:spAutoFit/>
          </a:bodyPr>
          <a:lstStyle>
            <a:defPPr>
              <a:defRPr lang="en-US"/>
            </a:defPPr>
            <a:lvl1pPr>
              <a:spcAft>
                <a:spcPts val="600"/>
              </a:spcAft>
              <a:buClr>
                <a:srgbClr val="DF1593"/>
              </a:buClr>
              <a:buSzPct val="130000"/>
              <a:defRPr sz="1400">
                <a:solidFill>
                  <a:srgbClr val="373737"/>
                </a:solidFill>
                <a:latin typeface="Segoe UI Light" panose="020B0502040204020203" pitchFamily="34" charset="0"/>
                <a:ea typeface="Arial"/>
                <a:cs typeface="Segoe UI Light" panose="020B0502040204020203" pitchFamily="34" charset="0"/>
              </a:defRPr>
            </a:lvl1pPr>
          </a:lstStyle>
          <a:p>
            <a:r>
              <a:rPr dirty="0" err="1"/>
              <a:t>Обеспечение</a:t>
            </a:r>
            <a:r>
              <a:rPr dirty="0"/>
              <a:t> </a:t>
            </a:r>
            <a:r>
              <a:rPr dirty="0" err="1"/>
              <a:t>защиты</a:t>
            </a:r>
            <a:r>
              <a:rPr dirty="0"/>
              <a:t> и </a:t>
            </a:r>
            <a:r>
              <a:rPr dirty="0" err="1"/>
              <a:t>контроля</a:t>
            </a:r>
            <a:r>
              <a:rPr dirty="0"/>
              <a:t> </a:t>
            </a:r>
            <a:r>
              <a:rPr dirty="0" err="1"/>
              <a:t>чувствительной</a:t>
            </a:r>
            <a:r>
              <a:rPr dirty="0"/>
              <a:t> </a:t>
            </a:r>
            <a:r>
              <a:rPr dirty="0" err="1"/>
              <a:t>информаци</a:t>
            </a:r>
            <a:r>
              <a:rPr lang="ru-RU" dirty="0"/>
              <a:t>и</a:t>
            </a:r>
            <a:r>
              <a:rPr dirty="0"/>
              <a:t>,
</a:t>
            </a:r>
            <a:r>
              <a:rPr dirty="0" err="1"/>
              <a:t>обрабатываемой</a:t>
            </a:r>
            <a:r>
              <a:rPr dirty="0"/>
              <a:t> ИИ.</a:t>
            </a:r>
          </a:p>
        </p:txBody>
      </p:sp>
      <p:sp>
        <p:nvSpPr>
          <p:cNvPr id="73" name="Rounded Rectangle 68">
            <a:extLst>
              <a:ext uri="{FF2B5EF4-FFF2-40B4-BE49-F238E27FC236}">
                <a16:creationId xmlns:a16="http://schemas.microsoft.com/office/drawing/2014/main" id="{0D3DA9BE-933A-335D-5B72-5D0D5A40CE1A}"/>
              </a:ext>
            </a:extLst>
          </p:cNvPr>
          <p:cNvSpPr>
            <a:spLocks noChangeAspect="1"/>
          </p:cNvSpPr>
          <p:nvPr/>
        </p:nvSpPr>
        <p:spPr>
          <a:xfrm>
            <a:off x="5078955" y="3194758"/>
            <a:ext cx="432000" cy="432000"/>
          </a:xfrm>
          <a:custGeom>
            <a:avLst/>
            <a:gdLst/>
            <a:ahLst/>
            <a:cxnLst/>
            <a:rect l="0" t="0" r="0" b="0"/>
            <a:pathLst>
              <a:path w="237331" h="237331">
                <a:moveTo>
                  <a:pt x="0" y="41275"/>
                </a:moveTo>
                <a:lnTo>
                  <a:pt x="206375" y="41275"/>
                </a:lnTo>
                <a:moveTo>
                  <a:pt x="28376" y="18057"/>
                </a:moveTo>
                <a:cubicBezTo>
                  <a:pt x="26951" y="18057"/>
                  <a:pt x="25796" y="19212"/>
                  <a:pt x="25796" y="20637"/>
                </a:cubicBezTo>
                <a:cubicBezTo>
                  <a:pt x="25796" y="22062"/>
                  <a:pt x="26951" y="23217"/>
                  <a:pt x="28376" y="23217"/>
                </a:cubicBezTo>
                <a:cubicBezTo>
                  <a:pt x="29801" y="23217"/>
                  <a:pt x="30956" y="22062"/>
                  <a:pt x="30956" y="20637"/>
                </a:cubicBezTo>
                <a:cubicBezTo>
                  <a:pt x="30956" y="19212"/>
                  <a:pt x="29801" y="18057"/>
                  <a:pt x="28376" y="18057"/>
                </a:cubicBezTo>
                <a:lnTo>
                  <a:pt x="28376" y="18057"/>
                </a:lnTo>
                <a:moveTo>
                  <a:pt x="54173" y="18057"/>
                </a:moveTo>
                <a:cubicBezTo>
                  <a:pt x="52748" y="18057"/>
                  <a:pt x="51593" y="19212"/>
                  <a:pt x="51593" y="20637"/>
                </a:cubicBezTo>
                <a:cubicBezTo>
                  <a:pt x="51593" y="22062"/>
                  <a:pt x="52748" y="23217"/>
                  <a:pt x="54173" y="23217"/>
                </a:cubicBezTo>
                <a:cubicBezTo>
                  <a:pt x="55598" y="23217"/>
                  <a:pt x="56753" y="22062"/>
                  <a:pt x="56753" y="20637"/>
                </a:cubicBezTo>
                <a:cubicBezTo>
                  <a:pt x="56753" y="19212"/>
                  <a:pt x="55598" y="18057"/>
                  <a:pt x="54173" y="18057"/>
                </a:cubicBezTo>
                <a:lnTo>
                  <a:pt x="54173" y="18057"/>
                </a:lnTo>
                <a:moveTo>
                  <a:pt x="79970" y="18057"/>
                </a:moveTo>
                <a:cubicBezTo>
                  <a:pt x="78545" y="18057"/>
                  <a:pt x="77390" y="19212"/>
                  <a:pt x="77390" y="20637"/>
                </a:cubicBezTo>
                <a:cubicBezTo>
                  <a:pt x="77390" y="22062"/>
                  <a:pt x="78545" y="23217"/>
                  <a:pt x="79970" y="23217"/>
                </a:cubicBezTo>
                <a:cubicBezTo>
                  <a:pt x="81395" y="23217"/>
                  <a:pt x="82550" y="22062"/>
                  <a:pt x="82550" y="20637"/>
                </a:cubicBezTo>
                <a:cubicBezTo>
                  <a:pt x="82550" y="19212"/>
                  <a:pt x="81395" y="18057"/>
                  <a:pt x="79970" y="18057"/>
                </a:cubicBezTo>
                <a:lnTo>
                  <a:pt x="79970" y="18057"/>
                </a:lnTo>
                <a:moveTo>
                  <a:pt x="72231" y="154781"/>
                </a:moveTo>
                <a:lnTo>
                  <a:pt x="20637" y="154781"/>
                </a:lnTo>
                <a:cubicBezTo>
                  <a:pt x="9239" y="154781"/>
                  <a:pt x="0" y="145541"/>
                  <a:pt x="0" y="134143"/>
                </a:cubicBezTo>
                <a:lnTo>
                  <a:pt x="0" y="20637"/>
                </a:lnTo>
                <a:cubicBezTo>
                  <a:pt x="0" y="9239"/>
                  <a:pt x="9239" y="0"/>
                  <a:pt x="20637" y="0"/>
                </a:cubicBezTo>
                <a:lnTo>
                  <a:pt x="185737" y="0"/>
                </a:lnTo>
                <a:cubicBezTo>
                  <a:pt x="197135" y="0"/>
                  <a:pt x="206375" y="9239"/>
                  <a:pt x="206375" y="20637"/>
                </a:cubicBezTo>
                <a:lnTo>
                  <a:pt x="206375" y="72231"/>
                </a:lnTo>
                <a:moveTo>
                  <a:pt x="103187" y="175418"/>
                </a:moveTo>
                <a:cubicBezTo>
                  <a:pt x="103187" y="209612"/>
                  <a:pt x="130906" y="237331"/>
                  <a:pt x="165100" y="237331"/>
                </a:cubicBezTo>
                <a:cubicBezTo>
                  <a:pt x="199293" y="237331"/>
                  <a:pt x="227012" y="209612"/>
                  <a:pt x="227012" y="175418"/>
                </a:cubicBezTo>
                <a:cubicBezTo>
                  <a:pt x="227012" y="141225"/>
                  <a:pt x="199293" y="113506"/>
                  <a:pt x="165100" y="113506"/>
                </a:cubicBezTo>
                <a:cubicBezTo>
                  <a:pt x="130906" y="113506"/>
                  <a:pt x="103187" y="141225"/>
                  <a:pt x="103187" y="175418"/>
                </a:cubicBezTo>
                <a:close/>
                <a:moveTo>
                  <a:pt x="196056" y="175418"/>
                </a:moveTo>
                <a:lnTo>
                  <a:pt x="165100" y="175418"/>
                </a:lnTo>
                <a:lnTo>
                  <a:pt x="165100" y="134143"/>
                </a:lnTo>
                <a:moveTo>
                  <a:pt x="92868" y="123825"/>
                </a:moveTo>
                <a:lnTo>
                  <a:pt x="118665" y="98028"/>
                </a:lnTo>
                <a:moveTo>
                  <a:pt x="237331" y="123825"/>
                </a:moveTo>
                <a:lnTo>
                  <a:pt x="211534" y="98028"/>
                </a:lnTo>
              </a:path>
            </a:pathLst>
          </a:custGeom>
          <a:noFill/>
          <a:ln w="28575">
            <a:solidFill>
              <a:srgbClr val="0B6DAB"/>
            </a:solidFill>
          </a:ln>
        </p:spPr>
        <p:txBody>
          <a:bodyPr rtlCol="0" anchor="ctr"/>
          <a:lstStyle/>
          <a:p>
            <a:pPr algn="ctr"/>
            <a:endParaRPr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5" name="Rounded Rectangle 70">
            <a:extLst>
              <a:ext uri="{FF2B5EF4-FFF2-40B4-BE49-F238E27FC236}">
                <a16:creationId xmlns:a16="http://schemas.microsoft.com/office/drawing/2014/main" id="{BD2B0A2E-FC42-7B17-B412-4A6C8F3FF54C}"/>
              </a:ext>
            </a:extLst>
          </p:cNvPr>
          <p:cNvSpPr>
            <a:spLocks noChangeAspect="1"/>
          </p:cNvSpPr>
          <p:nvPr/>
        </p:nvSpPr>
        <p:spPr>
          <a:xfrm>
            <a:off x="5046555" y="1447399"/>
            <a:ext cx="496800" cy="432000"/>
          </a:xfrm>
          <a:custGeom>
            <a:avLst/>
            <a:gdLst/>
            <a:ahLst/>
            <a:cxnLst/>
            <a:rect l="0" t="0" r="0" b="0"/>
            <a:pathLst>
              <a:path w="237331" h="206375">
                <a:moveTo>
                  <a:pt x="115941" y="30956"/>
                </a:moveTo>
                <a:cubicBezTo>
                  <a:pt x="112034" y="30954"/>
                  <a:pt x="108463" y="28745"/>
                  <a:pt x="106716" y="25249"/>
                </a:cubicBezTo>
                <a:lnTo>
                  <a:pt x="96934" y="5706"/>
                </a:lnTo>
                <a:cubicBezTo>
                  <a:pt x="95187" y="2210"/>
                  <a:pt x="91616" y="2"/>
                  <a:pt x="87709" y="0"/>
                </a:cubicBezTo>
                <a:lnTo>
                  <a:pt x="10318" y="0"/>
                </a:lnTo>
                <a:cubicBezTo>
                  <a:pt x="4619" y="0"/>
                  <a:pt x="0" y="4619"/>
                  <a:pt x="0" y="10318"/>
                </a:cubicBezTo>
                <a:lnTo>
                  <a:pt x="0" y="196056"/>
                </a:lnTo>
                <a:cubicBezTo>
                  <a:pt x="0" y="201755"/>
                  <a:pt x="4619" y="206375"/>
                  <a:pt x="10318" y="206375"/>
                </a:cubicBezTo>
                <a:lnTo>
                  <a:pt x="227012" y="206375"/>
                </a:lnTo>
                <a:cubicBezTo>
                  <a:pt x="232711" y="206375"/>
                  <a:pt x="237331" y="201755"/>
                  <a:pt x="237331" y="196056"/>
                </a:cubicBezTo>
                <a:lnTo>
                  <a:pt x="237331" y="41275"/>
                </a:lnTo>
                <a:cubicBezTo>
                  <a:pt x="237331" y="35576"/>
                  <a:pt x="232711" y="30956"/>
                  <a:pt x="227012" y="30956"/>
                </a:cubicBezTo>
                <a:close/>
                <a:moveTo>
                  <a:pt x="82550" y="103187"/>
                </a:moveTo>
                <a:lnTo>
                  <a:pt x="154781" y="103187"/>
                </a:lnTo>
                <a:cubicBezTo>
                  <a:pt x="154781" y="103187"/>
                  <a:pt x="165100" y="103187"/>
                  <a:pt x="165100" y="113506"/>
                </a:cubicBezTo>
                <a:lnTo>
                  <a:pt x="165100" y="165100"/>
                </a:lnTo>
                <a:cubicBezTo>
                  <a:pt x="165100" y="165100"/>
                  <a:pt x="165100" y="175418"/>
                  <a:pt x="154781" y="175418"/>
                </a:cubicBezTo>
                <a:lnTo>
                  <a:pt x="82550" y="175418"/>
                </a:lnTo>
                <a:cubicBezTo>
                  <a:pt x="82550" y="175418"/>
                  <a:pt x="72231" y="175418"/>
                  <a:pt x="72231" y="165100"/>
                </a:cubicBezTo>
                <a:lnTo>
                  <a:pt x="72231" y="113506"/>
                </a:lnTo>
                <a:cubicBezTo>
                  <a:pt x="72231" y="113506"/>
                  <a:pt x="72231" y="103187"/>
                  <a:pt x="82550" y="103187"/>
                </a:cubicBezTo>
                <a:moveTo>
                  <a:pt x="118665" y="128984"/>
                </a:moveTo>
                <a:cubicBezTo>
                  <a:pt x="112966" y="128984"/>
                  <a:pt x="108346" y="133604"/>
                  <a:pt x="108346" y="139303"/>
                </a:cubicBezTo>
                <a:cubicBezTo>
                  <a:pt x="108346" y="145002"/>
                  <a:pt x="112966" y="149621"/>
                  <a:pt x="118665" y="149621"/>
                </a:cubicBezTo>
                <a:cubicBezTo>
                  <a:pt x="124364" y="149621"/>
                  <a:pt x="128984" y="145002"/>
                  <a:pt x="128984" y="139303"/>
                </a:cubicBezTo>
                <a:cubicBezTo>
                  <a:pt x="128984" y="133604"/>
                  <a:pt x="124364" y="128984"/>
                  <a:pt x="118665" y="128984"/>
                </a:cubicBezTo>
                <a:close/>
                <a:moveTo>
                  <a:pt x="144462" y="103187"/>
                </a:moveTo>
                <a:lnTo>
                  <a:pt x="144462" y="87709"/>
                </a:lnTo>
                <a:cubicBezTo>
                  <a:pt x="144462" y="73462"/>
                  <a:pt x="132912" y="61912"/>
                  <a:pt x="118665" y="61912"/>
                </a:cubicBezTo>
                <a:cubicBezTo>
                  <a:pt x="104418" y="61912"/>
                  <a:pt x="92868" y="73462"/>
                  <a:pt x="92868" y="87709"/>
                </a:cubicBezTo>
                <a:lnTo>
                  <a:pt x="92868" y="103187"/>
                </a:lnTo>
              </a:path>
            </a:pathLst>
          </a:custGeom>
          <a:noFill/>
          <a:ln w="28575">
            <a:solidFill>
              <a:srgbClr val="00989E"/>
            </a:solidFill>
          </a:ln>
        </p:spPr>
        <p:txBody>
          <a:bodyPr rtlCol="0" anchor="ctr"/>
          <a:lstStyle/>
          <a:p>
            <a:pPr algn="ctr"/>
            <a:endParaRPr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6" name="Rounded Rectangle 71">
            <a:extLst>
              <a:ext uri="{FF2B5EF4-FFF2-40B4-BE49-F238E27FC236}">
                <a16:creationId xmlns:a16="http://schemas.microsoft.com/office/drawing/2014/main" id="{41AF6738-0CC6-7E9D-C2D0-43B16616F6AC}"/>
              </a:ext>
            </a:extLst>
          </p:cNvPr>
          <p:cNvSpPr>
            <a:spLocks noChangeAspect="1"/>
          </p:cNvSpPr>
          <p:nvPr/>
        </p:nvSpPr>
        <p:spPr>
          <a:xfrm>
            <a:off x="5088201" y="4775229"/>
            <a:ext cx="413508" cy="432000"/>
          </a:xfrm>
          <a:custGeom>
            <a:avLst/>
            <a:gdLst/>
            <a:ahLst/>
            <a:cxnLst/>
            <a:rect l="0" t="0" r="0" b="0"/>
            <a:pathLst>
              <a:path w="238563" h="249232">
                <a:moveTo>
                  <a:pt x="5159" y="145395"/>
                </a:moveTo>
                <a:lnTo>
                  <a:pt x="36115" y="145395"/>
                </a:lnTo>
                <a:cubicBezTo>
                  <a:pt x="36115" y="145395"/>
                  <a:pt x="41275" y="145395"/>
                  <a:pt x="41275" y="150554"/>
                </a:cubicBezTo>
                <a:lnTo>
                  <a:pt x="41275" y="222785"/>
                </a:lnTo>
                <a:cubicBezTo>
                  <a:pt x="41275" y="222785"/>
                  <a:pt x="41275" y="227945"/>
                  <a:pt x="36115" y="227945"/>
                </a:cubicBezTo>
                <a:lnTo>
                  <a:pt x="5159" y="227945"/>
                </a:lnTo>
                <a:cubicBezTo>
                  <a:pt x="5159" y="227945"/>
                  <a:pt x="0" y="227945"/>
                  <a:pt x="0" y="222785"/>
                </a:cubicBezTo>
                <a:lnTo>
                  <a:pt x="0" y="150554"/>
                </a:lnTo>
                <a:cubicBezTo>
                  <a:pt x="0" y="150554"/>
                  <a:pt x="0" y="145395"/>
                  <a:pt x="5159" y="145395"/>
                </a:cubicBezTo>
                <a:moveTo>
                  <a:pt x="41275" y="213117"/>
                </a:moveTo>
                <a:cubicBezTo>
                  <a:pt x="149621" y="249232"/>
                  <a:pt x="113506" y="249232"/>
                  <a:pt x="237331" y="187320"/>
                </a:cubicBezTo>
                <a:cubicBezTo>
                  <a:pt x="230204" y="177719"/>
                  <a:pt x="217836" y="173596"/>
                  <a:pt x="206375" y="177001"/>
                </a:cubicBezTo>
                <a:lnTo>
                  <a:pt x="161828" y="191107"/>
                </a:lnTo>
                <a:moveTo>
                  <a:pt x="41275" y="155713"/>
                </a:moveTo>
                <a:lnTo>
                  <a:pt x="72231" y="155713"/>
                </a:lnTo>
                <a:cubicBezTo>
                  <a:pt x="96511" y="155713"/>
                  <a:pt x="113506" y="176351"/>
                  <a:pt x="118665" y="176351"/>
                </a:cubicBezTo>
                <a:lnTo>
                  <a:pt x="154781" y="176351"/>
                </a:lnTo>
                <a:cubicBezTo>
                  <a:pt x="165100" y="176351"/>
                  <a:pt x="165100" y="196988"/>
                  <a:pt x="154781" y="196988"/>
                </a:cubicBezTo>
                <a:lnTo>
                  <a:pt x="98028" y="196988"/>
                </a:lnTo>
                <a:moveTo>
                  <a:pt x="176151" y="113406"/>
                </a:moveTo>
                <a:cubicBezTo>
                  <a:pt x="168090" y="105345"/>
                  <a:pt x="168090" y="92276"/>
                  <a:pt x="176151" y="84215"/>
                </a:cubicBezTo>
                <a:cubicBezTo>
                  <a:pt x="184212" y="76154"/>
                  <a:pt x="197282" y="76154"/>
                  <a:pt x="205343" y="84215"/>
                </a:cubicBezTo>
                <a:cubicBezTo>
                  <a:pt x="207359" y="86215"/>
                  <a:pt x="208934" y="88616"/>
                  <a:pt x="209965" y="91262"/>
                </a:cubicBezTo>
                <a:cubicBezTo>
                  <a:pt x="210600" y="92887"/>
                  <a:pt x="212011" y="94081"/>
                  <a:pt x="213718" y="94437"/>
                </a:cubicBezTo>
                <a:cubicBezTo>
                  <a:pt x="215425" y="94793"/>
                  <a:pt x="217196" y="94262"/>
                  <a:pt x="218427" y="93027"/>
                </a:cubicBezTo>
                <a:lnTo>
                  <a:pt x="234534" y="76919"/>
                </a:lnTo>
                <a:cubicBezTo>
                  <a:pt x="238563" y="72890"/>
                  <a:pt x="238563" y="66358"/>
                  <a:pt x="234534" y="62329"/>
                </a:cubicBezTo>
                <a:lnTo>
                  <a:pt x="218024" y="45819"/>
                </a:lnTo>
                <a:cubicBezTo>
                  <a:pt x="227683" y="43204"/>
                  <a:pt x="234074" y="34037"/>
                  <a:pt x="233188" y="24071"/>
                </a:cubicBezTo>
                <a:cubicBezTo>
                  <a:pt x="232302" y="14104"/>
                  <a:pt x="224394" y="6209"/>
                  <a:pt x="214425" y="5339"/>
                </a:cubicBezTo>
                <a:cubicBezTo>
                  <a:pt x="204457" y="4469"/>
                  <a:pt x="195301" y="10875"/>
                  <a:pt x="192702" y="20538"/>
                </a:cubicBezTo>
                <a:lnTo>
                  <a:pt x="176192" y="4028"/>
                </a:lnTo>
                <a:cubicBezTo>
                  <a:pt x="172163" y="0"/>
                  <a:pt x="165631" y="0"/>
                  <a:pt x="161601" y="4028"/>
                </a:cubicBezTo>
                <a:lnTo>
                  <a:pt x="146639" y="18980"/>
                </a:lnTo>
                <a:cubicBezTo>
                  <a:pt x="145543" y="20075"/>
                  <a:pt x="144997" y="21606"/>
                  <a:pt x="145153" y="23149"/>
                </a:cubicBezTo>
                <a:cubicBezTo>
                  <a:pt x="145309" y="24691"/>
                  <a:pt x="146150" y="26081"/>
                  <a:pt x="147444" y="26935"/>
                </a:cubicBezTo>
                <a:cubicBezTo>
                  <a:pt x="154417" y="31557"/>
                  <a:pt x="157911" y="39931"/>
                  <a:pt x="156289" y="48139"/>
                </a:cubicBezTo>
                <a:cubicBezTo>
                  <a:pt x="154667" y="56346"/>
                  <a:pt x="148251" y="62762"/>
                  <a:pt x="140044" y="64383"/>
                </a:cubicBezTo>
                <a:cubicBezTo>
                  <a:pt x="131837" y="66005"/>
                  <a:pt x="123462" y="62512"/>
                  <a:pt x="118841" y="55539"/>
                </a:cubicBezTo>
                <a:cubicBezTo>
                  <a:pt x="117987" y="54245"/>
                  <a:pt x="116596" y="53404"/>
                  <a:pt x="115054" y="53248"/>
                </a:cubicBezTo>
                <a:cubicBezTo>
                  <a:pt x="113511" y="53092"/>
                  <a:pt x="111981" y="53637"/>
                  <a:pt x="110885" y="54734"/>
                </a:cubicBezTo>
                <a:lnTo>
                  <a:pt x="95892" y="69624"/>
                </a:lnTo>
                <a:cubicBezTo>
                  <a:pt x="91863" y="73654"/>
                  <a:pt x="91863" y="80185"/>
                  <a:pt x="95892" y="84215"/>
                </a:cubicBezTo>
                <a:lnTo>
                  <a:pt x="154265" y="142588"/>
                </a:lnTo>
                <a:cubicBezTo>
                  <a:pt x="158294" y="146616"/>
                  <a:pt x="164826" y="146616"/>
                  <a:pt x="168856" y="142588"/>
                </a:cubicBezTo>
                <a:lnTo>
                  <a:pt x="184963" y="126470"/>
                </a:lnTo>
                <a:cubicBezTo>
                  <a:pt x="186194" y="125239"/>
                  <a:pt x="186721" y="123471"/>
                  <a:pt x="186365" y="121768"/>
                </a:cubicBezTo>
                <a:cubicBezTo>
                  <a:pt x="186009" y="120064"/>
                  <a:pt x="184819" y="118654"/>
                  <a:pt x="183199" y="118019"/>
                </a:cubicBezTo>
                <a:cubicBezTo>
                  <a:pt x="180554" y="116988"/>
                  <a:pt x="178154" y="115417"/>
                  <a:pt x="176151" y="113406"/>
                </a:cubicBezTo>
                <a:close/>
              </a:path>
            </a:pathLst>
          </a:custGeom>
          <a:noFill/>
          <a:ln w="28575">
            <a:solidFill>
              <a:srgbClr val="9E5499"/>
            </a:solidFill>
          </a:ln>
        </p:spPr>
        <p:txBody>
          <a:bodyPr rtlCol="0" anchor="ctr"/>
          <a:lstStyle/>
          <a:p>
            <a:pPr algn="ctr"/>
            <a:endParaRPr sz="16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8" name="Прямая со стрелкой 37">
            <a:extLst>
              <a:ext uri="{FF2B5EF4-FFF2-40B4-BE49-F238E27FC236}">
                <a16:creationId xmlns:a16="http://schemas.microsoft.com/office/drawing/2014/main" id="{4372B042-86E5-3AE4-AB0A-F1D447591F30}"/>
              </a:ext>
            </a:extLst>
          </p:cNvPr>
          <p:cNvCxnSpPr>
            <a:cxnSpLocks/>
          </p:cNvCxnSpPr>
          <p:nvPr/>
        </p:nvCxnSpPr>
        <p:spPr>
          <a:xfrm flipV="1">
            <a:off x="2657263" y="1736572"/>
            <a:ext cx="2243550" cy="1027877"/>
          </a:xfrm>
          <a:prstGeom prst="straightConnector1">
            <a:avLst/>
          </a:prstGeom>
          <a:ln w="19050">
            <a:solidFill>
              <a:srgbClr val="0766A3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37">
            <a:extLst>
              <a:ext uri="{FF2B5EF4-FFF2-40B4-BE49-F238E27FC236}">
                <a16:creationId xmlns:a16="http://schemas.microsoft.com/office/drawing/2014/main" id="{54C29A34-1633-7BB4-BF36-DD479105FE54}"/>
              </a:ext>
            </a:extLst>
          </p:cNvPr>
          <p:cNvCxnSpPr>
            <a:cxnSpLocks/>
          </p:cNvCxnSpPr>
          <p:nvPr/>
        </p:nvCxnSpPr>
        <p:spPr>
          <a:xfrm>
            <a:off x="3243896" y="3215878"/>
            <a:ext cx="1550013" cy="100346"/>
          </a:xfrm>
          <a:prstGeom prst="straightConnector1">
            <a:avLst/>
          </a:prstGeom>
          <a:ln w="19050">
            <a:solidFill>
              <a:srgbClr val="0766A3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37">
            <a:extLst>
              <a:ext uri="{FF2B5EF4-FFF2-40B4-BE49-F238E27FC236}">
                <a16:creationId xmlns:a16="http://schemas.microsoft.com/office/drawing/2014/main" id="{0D33DA49-FDAE-9C0A-B30C-9BAE3E72B78A}"/>
              </a:ext>
            </a:extLst>
          </p:cNvPr>
          <p:cNvCxnSpPr>
            <a:cxnSpLocks/>
          </p:cNvCxnSpPr>
          <p:nvPr/>
        </p:nvCxnSpPr>
        <p:spPr>
          <a:xfrm>
            <a:off x="3169248" y="3853523"/>
            <a:ext cx="1731565" cy="1101878"/>
          </a:xfrm>
          <a:prstGeom prst="straightConnector1">
            <a:avLst/>
          </a:prstGeom>
          <a:ln w="19050">
            <a:solidFill>
              <a:srgbClr val="0766A3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78" y="2072278"/>
            <a:ext cx="3024000" cy="3024000"/>
          </a:xfrm>
          <a:prstGeom prst="roundRect">
            <a:avLst>
              <a:gd name="adj" fmla="val 9001"/>
            </a:avLst>
          </a:prstGeom>
          <a:ln>
            <a:solidFill>
              <a:srgbClr val="0766A3"/>
            </a:solidFill>
          </a:ln>
        </p:spPr>
      </p:pic>
    </p:spTree>
    <p:extLst>
      <p:ext uri="{BB962C8B-B14F-4D97-AF65-F5344CB8AC3E}">
        <p14:creationId xmlns:p14="http://schemas.microsoft.com/office/powerpoint/2010/main" val="420432521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47826-FA7E-CDAB-CC85-BAA8C10E6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23;p6">
            <a:extLst>
              <a:ext uri="{FF2B5EF4-FFF2-40B4-BE49-F238E27FC236}">
                <a16:creationId xmlns:a16="http://schemas.microsoft.com/office/drawing/2014/main" id="{A5E369B0-E2DD-204E-1FA5-D624E5FB61B9}"/>
              </a:ext>
            </a:extLst>
          </p:cNvPr>
          <p:cNvSpPr txBox="1">
            <a:spLocks/>
          </p:cNvSpPr>
          <p:nvPr/>
        </p:nvSpPr>
        <p:spPr>
          <a:xfrm>
            <a:off x="313015" y="358429"/>
            <a:ext cx="11383747" cy="39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defTabSz="914400">
              <a:lnSpc>
                <a:spcPct val="90000"/>
              </a:lnSpc>
              <a:spcBef>
                <a:spcPct val="0"/>
              </a:spcBef>
              <a:buNone/>
              <a:defRPr lang="en-US" sz="3200" dirty="0">
                <a:solidFill>
                  <a:srgbClr val="0093A9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dirty="0">
                <a:sym typeface="Golos Text"/>
              </a:rPr>
              <a:t>Особенности качества систем с ИИ</a:t>
            </a:r>
            <a:endParaRPr lang="ru-RU" dirty="0">
              <a:sym typeface="Arial Black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714406C-BB80-3994-D48A-1502EB24B74B}"/>
              </a:ext>
            </a:extLst>
          </p:cNvPr>
          <p:cNvSpPr/>
          <p:nvPr/>
        </p:nvSpPr>
        <p:spPr>
          <a:xfrm>
            <a:off x="698846" y="1566706"/>
            <a:ext cx="7040628" cy="866369"/>
          </a:xfrm>
          <a:custGeom>
            <a:avLst/>
            <a:gdLst/>
            <a:ahLst/>
            <a:cxnLst/>
            <a:rect l="l" t="t" r="r" b="b"/>
            <a:pathLst>
              <a:path w="2487929" h="502285">
                <a:moveTo>
                  <a:pt x="2335403" y="0"/>
                </a:moveTo>
                <a:lnTo>
                  <a:pt x="152400" y="0"/>
                </a:ln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349758"/>
                </a:lnTo>
                <a:lnTo>
                  <a:pt x="7769" y="397931"/>
                </a:lnTo>
                <a:lnTo>
                  <a:pt x="29405" y="439766"/>
                </a:lnTo>
                <a:lnTo>
                  <a:pt x="62396" y="472755"/>
                </a:lnTo>
                <a:lnTo>
                  <a:pt x="104231" y="494389"/>
                </a:lnTo>
                <a:lnTo>
                  <a:pt x="152400" y="502158"/>
                </a:lnTo>
                <a:lnTo>
                  <a:pt x="2335403" y="502158"/>
                </a:lnTo>
                <a:lnTo>
                  <a:pt x="2383571" y="494389"/>
                </a:lnTo>
                <a:lnTo>
                  <a:pt x="2425406" y="472755"/>
                </a:lnTo>
                <a:lnTo>
                  <a:pt x="2458397" y="439766"/>
                </a:lnTo>
                <a:lnTo>
                  <a:pt x="2480033" y="397931"/>
                </a:lnTo>
                <a:lnTo>
                  <a:pt x="2487803" y="349758"/>
                </a:lnTo>
                <a:lnTo>
                  <a:pt x="2487803" y="152400"/>
                </a:lnTo>
                <a:lnTo>
                  <a:pt x="2480033" y="104231"/>
                </a:lnTo>
                <a:lnTo>
                  <a:pt x="2458397" y="62396"/>
                </a:lnTo>
                <a:lnTo>
                  <a:pt x="2425406" y="29405"/>
                </a:lnTo>
                <a:lnTo>
                  <a:pt x="2383571" y="7769"/>
                </a:lnTo>
                <a:lnTo>
                  <a:pt x="2335403" y="0"/>
                </a:lnTo>
                <a:close/>
              </a:path>
            </a:pathLst>
          </a:cu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714864-0550-79C9-2A66-DC85FE8A4049}"/>
              </a:ext>
            </a:extLst>
          </p:cNvPr>
          <p:cNvSpPr txBox="1"/>
          <p:nvPr/>
        </p:nvSpPr>
        <p:spPr>
          <a:xfrm>
            <a:off x="5890483" y="2525098"/>
            <a:ext cx="14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Настройка </a:t>
            </a:r>
          </a:p>
          <a:p>
            <a:pPr algn="ctr">
              <a:defRPr/>
            </a:pPr>
            <a:r>
              <a:rPr lang="ru-RU" sz="1200" b="1" dirty="0" err="1">
                <a:solidFill>
                  <a:srgbClr val="005A96"/>
                </a:solidFill>
                <a:cs typeface="Segoe UI Light" panose="020B0502040204020203" pitchFamily="34" charset="0"/>
              </a:rPr>
              <a:t>нейропомощника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9" name="Рисунок 46">
            <a:extLst>
              <a:ext uri="{FF2B5EF4-FFF2-40B4-BE49-F238E27FC236}">
                <a16:creationId xmlns:a16="http://schemas.microsoft.com/office/drawing/2014/main" id="{09A5C443-60BC-8450-D135-52249D3B4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097" y="1431178"/>
            <a:ext cx="1041693" cy="1041408"/>
          </a:xfrm>
          <a:prstGeom prst="rect">
            <a:avLst/>
          </a:prstGeom>
        </p:spPr>
      </p:pic>
      <p:pic>
        <p:nvPicPr>
          <p:cNvPr id="43" name="Рисунок 55">
            <a:extLst>
              <a:ext uri="{FF2B5EF4-FFF2-40B4-BE49-F238E27FC236}">
                <a16:creationId xmlns:a16="http://schemas.microsoft.com/office/drawing/2014/main" id="{3CCD3938-5650-D16F-2E13-38759CDC30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52" y="1550599"/>
            <a:ext cx="867658" cy="867421"/>
          </a:xfrm>
          <a:prstGeom prst="rect">
            <a:avLst/>
          </a:prstGeom>
        </p:spPr>
      </p:pic>
      <p:pic>
        <p:nvPicPr>
          <p:cNvPr id="46" name="Рисунок 56">
            <a:extLst>
              <a:ext uri="{FF2B5EF4-FFF2-40B4-BE49-F238E27FC236}">
                <a16:creationId xmlns:a16="http://schemas.microsoft.com/office/drawing/2014/main" id="{0051E7F4-F592-C9DF-40B3-6B4ADA1027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235" y="1550599"/>
            <a:ext cx="803387" cy="803168"/>
          </a:xfrm>
          <a:prstGeom prst="rect">
            <a:avLst/>
          </a:prstGeom>
        </p:spPr>
      </p:pic>
      <p:pic>
        <p:nvPicPr>
          <p:cNvPr id="48" name="Рисунок 57">
            <a:extLst>
              <a:ext uri="{FF2B5EF4-FFF2-40B4-BE49-F238E27FC236}">
                <a16:creationId xmlns:a16="http://schemas.microsoft.com/office/drawing/2014/main" id="{0AF35753-7BC8-E2CD-EDCD-090A7C4640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326" y="1577457"/>
            <a:ext cx="803387" cy="803168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314B821C-4C95-BC4E-1262-C8C151C2AA8E}"/>
              </a:ext>
            </a:extLst>
          </p:cNvPr>
          <p:cNvSpPr txBox="1"/>
          <p:nvPr/>
        </p:nvSpPr>
        <p:spPr>
          <a:xfrm>
            <a:off x="1807294" y="180051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C1B125-6FA2-4B66-6D34-8E31A05B751E}"/>
              </a:ext>
            </a:extLst>
          </p:cNvPr>
          <p:cNvSpPr txBox="1"/>
          <p:nvPr/>
        </p:nvSpPr>
        <p:spPr>
          <a:xfrm>
            <a:off x="3044238" y="181418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69AD7FA-7769-7168-D103-8FC0B689B6E4}"/>
              </a:ext>
            </a:extLst>
          </p:cNvPr>
          <p:cNvSpPr txBox="1"/>
          <p:nvPr/>
        </p:nvSpPr>
        <p:spPr>
          <a:xfrm>
            <a:off x="5761895" y="1805589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FE970A-15C0-B60D-2569-4AC3EA163F5A}"/>
              </a:ext>
            </a:extLst>
          </p:cNvPr>
          <p:cNvSpPr txBox="1"/>
          <p:nvPr/>
        </p:nvSpPr>
        <p:spPr>
          <a:xfrm>
            <a:off x="8971665" y="1753007"/>
            <a:ext cx="3325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=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A5091FC-7255-033B-6B29-D41A2D8CE011}"/>
              </a:ext>
            </a:extLst>
          </p:cNvPr>
          <p:cNvSpPr txBox="1"/>
          <p:nvPr/>
        </p:nvSpPr>
        <p:spPr>
          <a:xfrm>
            <a:off x="9286251" y="2585949"/>
            <a:ext cx="1821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Результат, которому можно доверять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051D38-AF85-C857-22B2-8DC9BAD9F772}"/>
              </a:ext>
            </a:extLst>
          </p:cNvPr>
          <p:cNvSpPr txBox="1"/>
          <p:nvPr/>
        </p:nvSpPr>
        <p:spPr>
          <a:xfrm>
            <a:off x="806969" y="2529157"/>
            <a:ext cx="120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Полнота вопроса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C56B730-6FA8-77F1-ECF4-D6176E5B9673}"/>
              </a:ext>
            </a:extLst>
          </p:cNvPr>
          <p:cNvSpPr txBox="1"/>
          <p:nvPr/>
        </p:nvSpPr>
        <p:spPr>
          <a:xfrm>
            <a:off x="3283706" y="2512298"/>
            <a:ext cx="1102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данных (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RAG)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45D52D7-569A-C166-9614-0B370C816C81}"/>
              </a:ext>
            </a:extLst>
          </p:cNvPr>
          <p:cNvSpPr txBox="1"/>
          <p:nvPr/>
        </p:nvSpPr>
        <p:spPr>
          <a:xfrm>
            <a:off x="4603757" y="2529091"/>
            <a:ext cx="120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Настройки базы знаний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09A0F03-BD54-8FB4-B241-74A56E975ADF}"/>
              </a:ext>
            </a:extLst>
          </p:cNvPr>
          <p:cNvSpPr txBox="1"/>
          <p:nvPr/>
        </p:nvSpPr>
        <p:spPr>
          <a:xfrm>
            <a:off x="2016428" y="2510811"/>
            <a:ext cx="1155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работы самой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ИИ-модели 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(LLM)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6" name="Рисунок 61">
            <a:extLst>
              <a:ext uri="{FF2B5EF4-FFF2-40B4-BE49-F238E27FC236}">
                <a16:creationId xmlns:a16="http://schemas.microsoft.com/office/drawing/2014/main" id="{1C10D2C7-7793-F9D0-F317-21C8F73F89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738" y="1562385"/>
            <a:ext cx="803387" cy="80316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2835053-8DB7-F183-F5CF-7D1381B3D996}"/>
              </a:ext>
            </a:extLst>
          </p:cNvPr>
          <p:cNvSpPr txBox="1"/>
          <p:nvPr/>
        </p:nvSpPr>
        <p:spPr>
          <a:xfrm>
            <a:off x="4362485" y="1818615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pic>
        <p:nvPicPr>
          <p:cNvPr id="18" name="Рисунок 64">
            <a:extLst>
              <a:ext uri="{FF2B5EF4-FFF2-40B4-BE49-F238E27FC236}">
                <a16:creationId xmlns:a16="http://schemas.microsoft.com/office/drawing/2014/main" id="{90F3C97D-6EFC-4E17-C6EA-38F0067B35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139" y="1577457"/>
            <a:ext cx="803387" cy="803168"/>
          </a:xfrm>
          <a:prstGeom prst="rect">
            <a:avLst/>
          </a:prstGeom>
        </p:spPr>
      </p:pic>
      <p:pic>
        <p:nvPicPr>
          <p:cNvPr id="10" name="Рисунок 69">
            <a:extLst>
              <a:ext uri="{FF2B5EF4-FFF2-40B4-BE49-F238E27FC236}">
                <a16:creationId xmlns:a16="http://schemas.microsoft.com/office/drawing/2014/main" id="{C0E47260-D100-454D-CEEF-1ABAAE121D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585" y="1566706"/>
            <a:ext cx="803387" cy="8031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31577C6-FE4C-921C-2966-0CEB67F055DC}"/>
              </a:ext>
            </a:extLst>
          </p:cNvPr>
          <p:cNvSpPr txBox="1"/>
          <p:nvPr/>
        </p:nvSpPr>
        <p:spPr>
          <a:xfrm>
            <a:off x="7098967" y="1829954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2C77EE-66AE-64CC-1A66-34FBF17A96BC}"/>
              </a:ext>
            </a:extLst>
          </p:cNvPr>
          <p:cNvSpPr txBox="1"/>
          <p:nvPr/>
        </p:nvSpPr>
        <p:spPr>
          <a:xfrm>
            <a:off x="7739473" y="2461575"/>
            <a:ext cx="1209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Проверка качества и оптимизация</a:t>
            </a:r>
          </a:p>
        </p:txBody>
      </p:sp>
    </p:spTree>
    <p:extLst>
      <p:ext uri="{BB962C8B-B14F-4D97-AF65-F5344CB8AC3E}">
        <p14:creationId xmlns:p14="http://schemas.microsoft.com/office/powerpoint/2010/main" val="359264939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246E2-E568-8B72-8507-38588321B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23;p6">
            <a:extLst>
              <a:ext uri="{FF2B5EF4-FFF2-40B4-BE49-F238E27FC236}">
                <a16:creationId xmlns:a16="http://schemas.microsoft.com/office/drawing/2014/main" id="{FDFF7524-B12E-35A1-B36D-888FC98B8C27}"/>
              </a:ext>
            </a:extLst>
          </p:cNvPr>
          <p:cNvSpPr txBox="1">
            <a:spLocks/>
          </p:cNvSpPr>
          <p:nvPr/>
        </p:nvSpPr>
        <p:spPr>
          <a:xfrm>
            <a:off x="313015" y="358429"/>
            <a:ext cx="11383747" cy="39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defTabSz="914400">
              <a:lnSpc>
                <a:spcPct val="90000"/>
              </a:lnSpc>
              <a:spcBef>
                <a:spcPct val="0"/>
              </a:spcBef>
              <a:buNone/>
              <a:defRPr sz="3200">
                <a:solidFill>
                  <a:srgbClr val="0093A9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dirty="0">
                <a:sym typeface="Golos Text"/>
              </a:rPr>
              <a:t>Особенности качества систем с ИИ</a:t>
            </a:r>
            <a:endParaRPr lang="ru-RU" dirty="0">
              <a:sym typeface="Arial Black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8CBC57EC-5EE5-3E05-61FA-3959AD99A2FB}"/>
              </a:ext>
            </a:extLst>
          </p:cNvPr>
          <p:cNvSpPr/>
          <p:nvPr/>
        </p:nvSpPr>
        <p:spPr>
          <a:xfrm>
            <a:off x="698846" y="1566706"/>
            <a:ext cx="7040628" cy="866369"/>
          </a:xfrm>
          <a:custGeom>
            <a:avLst/>
            <a:gdLst/>
            <a:ahLst/>
            <a:cxnLst/>
            <a:rect l="l" t="t" r="r" b="b"/>
            <a:pathLst>
              <a:path w="2487929" h="502285">
                <a:moveTo>
                  <a:pt x="2335403" y="0"/>
                </a:moveTo>
                <a:lnTo>
                  <a:pt x="152400" y="0"/>
                </a:ln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349758"/>
                </a:lnTo>
                <a:lnTo>
                  <a:pt x="7769" y="397931"/>
                </a:lnTo>
                <a:lnTo>
                  <a:pt x="29405" y="439766"/>
                </a:lnTo>
                <a:lnTo>
                  <a:pt x="62396" y="472755"/>
                </a:lnTo>
                <a:lnTo>
                  <a:pt x="104231" y="494389"/>
                </a:lnTo>
                <a:lnTo>
                  <a:pt x="152400" y="502158"/>
                </a:lnTo>
                <a:lnTo>
                  <a:pt x="2335403" y="502158"/>
                </a:lnTo>
                <a:lnTo>
                  <a:pt x="2383571" y="494389"/>
                </a:lnTo>
                <a:lnTo>
                  <a:pt x="2425406" y="472755"/>
                </a:lnTo>
                <a:lnTo>
                  <a:pt x="2458397" y="439766"/>
                </a:lnTo>
                <a:lnTo>
                  <a:pt x="2480033" y="397931"/>
                </a:lnTo>
                <a:lnTo>
                  <a:pt x="2487803" y="349758"/>
                </a:lnTo>
                <a:lnTo>
                  <a:pt x="2487803" y="152400"/>
                </a:lnTo>
                <a:lnTo>
                  <a:pt x="2480033" y="104231"/>
                </a:lnTo>
                <a:lnTo>
                  <a:pt x="2458397" y="62396"/>
                </a:lnTo>
                <a:lnTo>
                  <a:pt x="2425406" y="29405"/>
                </a:lnTo>
                <a:lnTo>
                  <a:pt x="2383571" y="7769"/>
                </a:lnTo>
                <a:lnTo>
                  <a:pt x="2335403" y="0"/>
                </a:lnTo>
                <a:close/>
              </a:path>
            </a:pathLst>
          </a:cu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70E50C-BBBE-2808-71B6-074886D3BF47}"/>
              </a:ext>
            </a:extLst>
          </p:cNvPr>
          <p:cNvSpPr txBox="1"/>
          <p:nvPr/>
        </p:nvSpPr>
        <p:spPr>
          <a:xfrm>
            <a:off x="5890483" y="2525098"/>
            <a:ext cx="14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Настройка </a:t>
            </a:r>
          </a:p>
          <a:p>
            <a:pPr algn="ctr">
              <a:defRPr/>
            </a:pPr>
            <a:r>
              <a:rPr lang="ru-RU" sz="1200" b="1" dirty="0" err="1">
                <a:solidFill>
                  <a:srgbClr val="005A96"/>
                </a:solidFill>
                <a:cs typeface="Segoe UI Light" panose="020B0502040204020203" pitchFamily="34" charset="0"/>
              </a:rPr>
              <a:t>нейропомощника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9" name="Рисунок 46">
            <a:extLst>
              <a:ext uri="{FF2B5EF4-FFF2-40B4-BE49-F238E27FC236}">
                <a16:creationId xmlns:a16="http://schemas.microsoft.com/office/drawing/2014/main" id="{0AA3369A-E5D0-6AA6-14A2-09E17D182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097" y="1431178"/>
            <a:ext cx="1041693" cy="1041408"/>
          </a:xfrm>
          <a:prstGeom prst="rect">
            <a:avLst/>
          </a:prstGeom>
        </p:spPr>
      </p:pic>
      <p:pic>
        <p:nvPicPr>
          <p:cNvPr id="43" name="Рисунок 55">
            <a:extLst>
              <a:ext uri="{FF2B5EF4-FFF2-40B4-BE49-F238E27FC236}">
                <a16:creationId xmlns:a16="http://schemas.microsoft.com/office/drawing/2014/main" id="{FDEAE6D8-943C-7FF4-8AFC-3867E1D133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52" y="1550599"/>
            <a:ext cx="867658" cy="867421"/>
          </a:xfrm>
          <a:prstGeom prst="rect">
            <a:avLst/>
          </a:prstGeom>
        </p:spPr>
      </p:pic>
      <p:pic>
        <p:nvPicPr>
          <p:cNvPr id="46" name="Рисунок 56">
            <a:extLst>
              <a:ext uri="{FF2B5EF4-FFF2-40B4-BE49-F238E27FC236}">
                <a16:creationId xmlns:a16="http://schemas.microsoft.com/office/drawing/2014/main" id="{94ACD199-5F70-2F38-2FF2-76D0DE2F53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235" y="1550599"/>
            <a:ext cx="803387" cy="803168"/>
          </a:xfrm>
          <a:prstGeom prst="rect">
            <a:avLst/>
          </a:prstGeom>
        </p:spPr>
      </p:pic>
      <p:pic>
        <p:nvPicPr>
          <p:cNvPr id="48" name="Рисунок 57">
            <a:extLst>
              <a:ext uri="{FF2B5EF4-FFF2-40B4-BE49-F238E27FC236}">
                <a16:creationId xmlns:a16="http://schemas.microsoft.com/office/drawing/2014/main" id="{E26ED58C-1711-7343-779F-BE4B67E9ED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326" y="1577457"/>
            <a:ext cx="803387" cy="803168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9A92986F-F3FB-E955-19A7-AD6CD5093E34}"/>
              </a:ext>
            </a:extLst>
          </p:cNvPr>
          <p:cNvSpPr txBox="1"/>
          <p:nvPr/>
        </p:nvSpPr>
        <p:spPr>
          <a:xfrm>
            <a:off x="1807294" y="180051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6AEDEE-8C15-07EE-18DE-176561F9C7DC}"/>
              </a:ext>
            </a:extLst>
          </p:cNvPr>
          <p:cNvSpPr txBox="1"/>
          <p:nvPr/>
        </p:nvSpPr>
        <p:spPr>
          <a:xfrm>
            <a:off x="3044238" y="181418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D7D946E-B824-680D-3B72-DAFEBDB325F4}"/>
              </a:ext>
            </a:extLst>
          </p:cNvPr>
          <p:cNvSpPr txBox="1"/>
          <p:nvPr/>
        </p:nvSpPr>
        <p:spPr>
          <a:xfrm>
            <a:off x="5761895" y="1805589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607C25-8F56-315E-1B01-8EF62056649F}"/>
              </a:ext>
            </a:extLst>
          </p:cNvPr>
          <p:cNvSpPr txBox="1"/>
          <p:nvPr/>
        </p:nvSpPr>
        <p:spPr>
          <a:xfrm>
            <a:off x="8971665" y="1753007"/>
            <a:ext cx="3325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=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797FF9-6F69-B928-5B29-1D188857ACD7}"/>
              </a:ext>
            </a:extLst>
          </p:cNvPr>
          <p:cNvSpPr txBox="1"/>
          <p:nvPr/>
        </p:nvSpPr>
        <p:spPr>
          <a:xfrm>
            <a:off x="9286251" y="2585949"/>
            <a:ext cx="1821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Результат, которому можно доверять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07E83D-290A-8D93-E6FE-7663DBA79EBC}"/>
              </a:ext>
            </a:extLst>
          </p:cNvPr>
          <p:cNvSpPr txBox="1"/>
          <p:nvPr/>
        </p:nvSpPr>
        <p:spPr>
          <a:xfrm>
            <a:off x="806969" y="2529157"/>
            <a:ext cx="120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Полнота вопроса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640325B-76EA-74BD-3D2B-A429A63C6B93}"/>
              </a:ext>
            </a:extLst>
          </p:cNvPr>
          <p:cNvSpPr txBox="1"/>
          <p:nvPr/>
        </p:nvSpPr>
        <p:spPr>
          <a:xfrm>
            <a:off x="3283706" y="2512298"/>
            <a:ext cx="1102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данных (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RAG)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A49363F-344B-9ECB-D17F-B3668917FD4A}"/>
              </a:ext>
            </a:extLst>
          </p:cNvPr>
          <p:cNvSpPr txBox="1"/>
          <p:nvPr/>
        </p:nvSpPr>
        <p:spPr>
          <a:xfrm>
            <a:off x="4603757" y="2529091"/>
            <a:ext cx="120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Настройки базы знаний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410EE17-1A92-1BAC-3F75-887719D768BE}"/>
              </a:ext>
            </a:extLst>
          </p:cNvPr>
          <p:cNvSpPr txBox="1"/>
          <p:nvPr/>
        </p:nvSpPr>
        <p:spPr>
          <a:xfrm>
            <a:off x="2016428" y="2510811"/>
            <a:ext cx="1155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работы самой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ИИ-модели 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(LLM)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6" name="Рисунок 61">
            <a:extLst>
              <a:ext uri="{FF2B5EF4-FFF2-40B4-BE49-F238E27FC236}">
                <a16:creationId xmlns:a16="http://schemas.microsoft.com/office/drawing/2014/main" id="{5B1B47D7-F0F1-2195-33F8-CE2C8B9488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738" y="1562385"/>
            <a:ext cx="803387" cy="80316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15C3E71-D907-4A61-5141-3B217909877C}"/>
              </a:ext>
            </a:extLst>
          </p:cNvPr>
          <p:cNvSpPr txBox="1"/>
          <p:nvPr/>
        </p:nvSpPr>
        <p:spPr>
          <a:xfrm>
            <a:off x="4362485" y="1818615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pic>
        <p:nvPicPr>
          <p:cNvPr id="18" name="Рисунок 64">
            <a:extLst>
              <a:ext uri="{FF2B5EF4-FFF2-40B4-BE49-F238E27FC236}">
                <a16:creationId xmlns:a16="http://schemas.microsoft.com/office/drawing/2014/main" id="{373AFCD8-EA96-E431-0004-C5B5727CAA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139" y="1577457"/>
            <a:ext cx="803387" cy="803168"/>
          </a:xfrm>
          <a:prstGeom prst="rect">
            <a:avLst/>
          </a:prstGeom>
        </p:spPr>
      </p:pic>
      <p:pic>
        <p:nvPicPr>
          <p:cNvPr id="10" name="Рисунок 69">
            <a:extLst>
              <a:ext uri="{FF2B5EF4-FFF2-40B4-BE49-F238E27FC236}">
                <a16:creationId xmlns:a16="http://schemas.microsoft.com/office/drawing/2014/main" id="{696DE89A-A3BA-BEE6-D198-DD12741900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585" y="1566706"/>
            <a:ext cx="803387" cy="8031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6FD1310-8DDA-646F-FC39-FD4FF036EADA}"/>
              </a:ext>
            </a:extLst>
          </p:cNvPr>
          <p:cNvSpPr txBox="1"/>
          <p:nvPr/>
        </p:nvSpPr>
        <p:spPr>
          <a:xfrm>
            <a:off x="7098967" y="1829954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C547D3-7376-B7AE-D0E9-02D82CBAD366}"/>
              </a:ext>
            </a:extLst>
          </p:cNvPr>
          <p:cNvSpPr txBox="1"/>
          <p:nvPr/>
        </p:nvSpPr>
        <p:spPr>
          <a:xfrm>
            <a:off x="7739473" y="2461575"/>
            <a:ext cx="1209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Проверка качества и оптимизация</a:t>
            </a:r>
          </a:p>
        </p:txBody>
      </p:sp>
      <p:sp>
        <p:nvSpPr>
          <p:cNvPr id="60" name="Rectangular Callout 59">
            <a:extLst>
              <a:ext uri="{FF2B5EF4-FFF2-40B4-BE49-F238E27FC236}">
                <a16:creationId xmlns:a16="http://schemas.microsoft.com/office/drawing/2014/main" id="{6A023D3B-C7D1-D795-10D7-EC332282DE6A}"/>
              </a:ext>
            </a:extLst>
          </p:cNvPr>
          <p:cNvSpPr/>
          <p:nvPr/>
        </p:nvSpPr>
        <p:spPr>
          <a:xfrm flipV="1">
            <a:off x="806969" y="3689556"/>
            <a:ext cx="11094916" cy="2282619"/>
          </a:xfrm>
          <a:prstGeom prst="wedgeRectCallout">
            <a:avLst>
              <a:gd name="adj1" fmla="val -44399"/>
              <a:gd name="adj2" fmla="val 77522"/>
            </a:avLst>
          </a:pr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lang="en-CY" sz="9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A0E6C04-5AD0-9911-6DFF-119F4AA2100F}"/>
              </a:ext>
            </a:extLst>
          </p:cNvPr>
          <p:cNvSpPr txBox="1"/>
          <p:nvPr/>
        </p:nvSpPr>
        <p:spPr>
          <a:xfrm>
            <a:off x="982352" y="4439928"/>
            <a:ext cx="10833808" cy="58054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36005" tIns="36005" rIns="36005" bIns="36005" rtlCol="0" anchorCtr="0">
            <a:sp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en-US" baseline="0" dirty="0">
                <a:latin typeface="+mn-lt"/>
              </a:defRPr>
            </a:lvl1pPr>
            <a:lvl2pPr marL="226800" lvl="1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2pPr>
            <a:lvl3pPr marL="453600" lvl="2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3pPr>
            <a:lvl4pPr marL="680400" lvl="3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4pPr>
            <a:lvl5pPr marL="907200" lvl="4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Понимание ограничений и возможностей ИИ (позволяет корректно формулировать запрос и оценивать результат)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Знание техник и особенностей </a:t>
            </a:r>
            <a:r>
              <a:rPr lang="ru-RU" sz="1400" dirty="0" err="1"/>
              <a:t>промптинга</a:t>
            </a:r>
            <a:r>
              <a:rPr lang="ru-RU" sz="1400" dirty="0"/>
              <a:t> (</a:t>
            </a:r>
            <a:r>
              <a:rPr lang="ru-RU" sz="1400" b="1" dirty="0"/>
              <a:t>минимально влияет в случае использования </a:t>
            </a:r>
            <a:r>
              <a:rPr lang="ru-RU" sz="1400" b="1" dirty="0" err="1"/>
              <a:t>преднастроенных</a:t>
            </a:r>
            <a:r>
              <a:rPr lang="ru-RU" sz="1400" b="1" dirty="0"/>
              <a:t> ИИ-сервисов</a:t>
            </a:r>
            <a:r>
              <a:rPr lang="ru-RU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2577699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99D71-CD50-F44B-95F4-68F802480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23;p6">
            <a:extLst>
              <a:ext uri="{FF2B5EF4-FFF2-40B4-BE49-F238E27FC236}">
                <a16:creationId xmlns:a16="http://schemas.microsoft.com/office/drawing/2014/main" id="{440C951F-2041-EFD3-836E-C23CD03D341A}"/>
              </a:ext>
            </a:extLst>
          </p:cNvPr>
          <p:cNvSpPr txBox="1">
            <a:spLocks/>
          </p:cNvSpPr>
          <p:nvPr/>
        </p:nvSpPr>
        <p:spPr>
          <a:xfrm>
            <a:off x="313015" y="358429"/>
            <a:ext cx="11383747" cy="39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defTabSz="914400">
              <a:lnSpc>
                <a:spcPct val="90000"/>
              </a:lnSpc>
              <a:spcBef>
                <a:spcPct val="0"/>
              </a:spcBef>
              <a:buNone/>
              <a:defRPr sz="3200">
                <a:solidFill>
                  <a:srgbClr val="0093A9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dirty="0">
                <a:sym typeface="Golos Text"/>
              </a:rPr>
              <a:t>Особенности качества систем с ИИ</a:t>
            </a:r>
            <a:endParaRPr lang="ru-RU" dirty="0">
              <a:sym typeface="Arial Black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09540D5D-63B9-583C-5800-FFB17748F21F}"/>
              </a:ext>
            </a:extLst>
          </p:cNvPr>
          <p:cNvSpPr/>
          <p:nvPr/>
        </p:nvSpPr>
        <p:spPr>
          <a:xfrm>
            <a:off x="698846" y="1566706"/>
            <a:ext cx="7040628" cy="866369"/>
          </a:xfrm>
          <a:custGeom>
            <a:avLst/>
            <a:gdLst/>
            <a:ahLst/>
            <a:cxnLst/>
            <a:rect l="l" t="t" r="r" b="b"/>
            <a:pathLst>
              <a:path w="2487929" h="502285">
                <a:moveTo>
                  <a:pt x="2335403" y="0"/>
                </a:moveTo>
                <a:lnTo>
                  <a:pt x="152400" y="0"/>
                </a:ln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349758"/>
                </a:lnTo>
                <a:lnTo>
                  <a:pt x="7769" y="397931"/>
                </a:lnTo>
                <a:lnTo>
                  <a:pt x="29405" y="439766"/>
                </a:lnTo>
                <a:lnTo>
                  <a:pt x="62396" y="472755"/>
                </a:lnTo>
                <a:lnTo>
                  <a:pt x="104231" y="494389"/>
                </a:lnTo>
                <a:lnTo>
                  <a:pt x="152400" y="502158"/>
                </a:lnTo>
                <a:lnTo>
                  <a:pt x="2335403" y="502158"/>
                </a:lnTo>
                <a:lnTo>
                  <a:pt x="2383571" y="494389"/>
                </a:lnTo>
                <a:lnTo>
                  <a:pt x="2425406" y="472755"/>
                </a:lnTo>
                <a:lnTo>
                  <a:pt x="2458397" y="439766"/>
                </a:lnTo>
                <a:lnTo>
                  <a:pt x="2480033" y="397931"/>
                </a:lnTo>
                <a:lnTo>
                  <a:pt x="2487803" y="349758"/>
                </a:lnTo>
                <a:lnTo>
                  <a:pt x="2487803" y="152400"/>
                </a:lnTo>
                <a:lnTo>
                  <a:pt x="2480033" y="104231"/>
                </a:lnTo>
                <a:lnTo>
                  <a:pt x="2458397" y="62396"/>
                </a:lnTo>
                <a:lnTo>
                  <a:pt x="2425406" y="29405"/>
                </a:lnTo>
                <a:lnTo>
                  <a:pt x="2383571" y="7769"/>
                </a:lnTo>
                <a:lnTo>
                  <a:pt x="2335403" y="0"/>
                </a:lnTo>
                <a:close/>
              </a:path>
            </a:pathLst>
          </a:cu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3F8C16-B394-28E3-BB1A-21F3F904A976}"/>
              </a:ext>
            </a:extLst>
          </p:cNvPr>
          <p:cNvSpPr txBox="1"/>
          <p:nvPr/>
        </p:nvSpPr>
        <p:spPr>
          <a:xfrm>
            <a:off x="5890483" y="2525098"/>
            <a:ext cx="14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Настройка </a:t>
            </a:r>
          </a:p>
          <a:p>
            <a:pPr algn="ctr">
              <a:defRPr/>
            </a:pPr>
            <a:r>
              <a:rPr lang="ru-RU" sz="1200" b="1" dirty="0" err="1">
                <a:solidFill>
                  <a:srgbClr val="005A96"/>
                </a:solidFill>
                <a:cs typeface="Segoe UI Light" panose="020B0502040204020203" pitchFamily="34" charset="0"/>
              </a:rPr>
              <a:t>нейропомощника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9" name="Рисунок 46">
            <a:extLst>
              <a:ext uri="{FF2B5EF4-FFF2-40B4-BE49-F238E27FC236}">
                <a16:creationId xmlns:a16="http://schemas.microsoft.com/office/drawing/2014/main" id="{26E31ECD-0E05-34DA-2462-A38A949FF5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097" y="1431178"/>
            <a:ext cx="1041693" cy="1041408"/>
          </a:xfrm>
          <a:prstGeom prst="rect">
            <a:avLst/>
          </a:prstGeom>
        </p:spPr>
      </p:pic>
      <p:pic>
        <p:nvPicPr>
          <p:cNvPr id="43" name="Рисунок 55">
            <a:extLst>
              <a:ext uri="{FF2B5EF4-FFF2-40B4-BE49-F238E27FC236}">
                <a16:creationId xmlns:a16="http://schemas.microsoft.com/office/drawing/2014/main" id="{DE5C8C92-C8E4-0B58-ADA4-CAC9CB36A1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52" y="1550599"/>
            <a:ext cx="867658" cy="867421"/>
          </a:xfrm>
          <a:prstGeom prst="rect">
            <a:avLst/>
          </a:prstGeom>
        </p:spPr>
      </p:pic>
      <p:pic>
        <p:nvPicPr>
          <p:cNvPr id="46" name="Рисунок 56">
            <a:extLst>
              <a:ext uri="{FF2B5EF4-FFF2-40B4-BE49-F238E27FC236}">
                <a16:creationId xmlns:a16="http://schemas.microsoft.com/office/drawing/2014/main" id="{C6AC5B10-CCA4-7B23-7266-BE546E6D97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235" y="1550599"/>
            <a:ext cx="803387" cy="803168"/>
          </a:xfrm>
          <a:prstGeom prst="rect">
            <a:avLst/>
          </a:prstGeom>
        </p:spPr>
      </p:pic>
      <p:pic>
        <p:nvPicPr>
          <p:cNvPr id="48" name="Рисунок 57">
            <a:extLst>
              <a:ext uri="{FF2B5EF4-FFF2-40B4-BE49-F238E27FC236}">
                <a16:creationId xmlns:a16="http://schemas.microsoft.com/office/drawing/2014/main" id="{3B6461F7-6906-B72B-6CE2-2D054023DE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326" y="1577457"/>
            <a:ext cx="803387" cy="803168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145A9B7D-2878-E696-FED9-AEA5C0DE2AD9}"/>
              </a:ext>
            </a:extLst>
          </p:cNvPr>
          <p:cNvSpPr txBox="1"/>
          <p:nvPr/>
        </p:nvSpPr>
        <p:spPr>
          <a:xfrm>
            <a:off x="1807294" y="180051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BAC571C-F365-A3B0-1989-59D4A06041E4}"/>
              </a:ext>
            </a:extLst>
          </p:cNvPr>
          <p:cNvSpPr txBox="1"/>
          <p:nvPr/>
        </p:nvSpPr>
        <p:spPr>
          <a:xfrm>
            <a:off x="3044238" y="181418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BC690E-FE50-BA69-60DC-117E29EE3F6D}"/>
              </a:ext>
            </a:extLst>
          </p:cNvPr>
          <p:cNvSpPr txBox="1"/>
          <p:nvPr/>
        </p:nvSpPr>
        <p:spPr>
          <a:xfrm>
            <a:off x="5761895" y="1805589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4A14A3D-45A4-8953-B3D6-A7C6DA6F94D9}"/>
              </a:ext>
            </a:extLst>
          </p:cNvPr>
          <p:cNvSpPr txBox="1"/>
          <p:nvPr/>
        </p:nvSpPr>
        <p:spPr>
          <a:xfrm>
            <a:off x="8971665" y="1753007"/>
            <a:ext cx="3325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=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15538D-B9FF-0832-CC28-16E7585154E7}"/>
              </a:ext>
            </a:extLst>
          </p:cNvPr>
          <p:cNvSpPr txBox="1"/>
          <p:nvPr/>
        </p:nvSpPr>
        <p:spPr>
          <a:xfrm>
            <a:off x="9286251" y="2585949"/>
            <a:ext cx="1821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Результат, которому можно доверять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61803C3-E5F5-1137-5CC9-22364951E229}"/>
              </a:ext>
            </a:extLst>
          </p:cNvPr>
          <p:cNvSpPr txBox="1"/>
          <p:nvPr/>
        </p:nvSpPr>
        <p:spPr>
          <a:xfrm>
            <a:off x="806969" y="2529157"/>
            <a:ext cx="120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Полнота вопроса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C28F418-D9E6-0738-9BAF-85AEE3939561}"/>
              </a:ext>
            </a:extLst>
          </p:cNvPr>
          <p:cNvSpPr txBox="1"/>
          <p:nvPr/>
        </p:nvSpPr>
        <p:spPr>
          <a:xfrm>
            <a:off x="3283706" y="2512298"/>
            <a:ext cx="1102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данных (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RAG)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C76AF42-133A-0B02-91E1-D676A39D6F14}"/>
              </a:ext>
            </a:extLst>
          </p:cNvPr>
          <p:cNvSpPr txBox="1"/>
          <p:nvPr/>
        </p:nvSpPr>
        <p:spPr>
          <a:xfrm>
            <a:off x="4603757" y="2529091"/>
            <a:ext cx="120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Настройки базы знаний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1DF529D-9A3A-5574-42D2-0F7362C68B6F}"/>
              </a:ext>
            </a:extLst>
          </p:cNvPr>
          <p:cNvSpPr txBox="1"/>
          <p:nvPr/>
        </p:nvSpPr>
        <p:spPr>
          <a:xfrm>
            <a:off x="2016428" y="2510811"/>
            <a:ext cx="1155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работы самой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ИИ-модели 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(LLM)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6" name="Рисунок 61">
            <a:extLst>
              <a:ext uri="{FF2B5EF4-FFF2-40B4-BE49-F238E27FC236}">
                <a16:creationId xmlns:a16="http://schemas.microsoft.com/office/drawing/2014/main" id="{999A4544-8E4C-98D5-0AB3-DCA7E78C0D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738" y="1562385"/>
            <a:ext cx="803387" cy="80316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B6F71CE-5A7F-7270-CA11-8BED0E2721F0}"/>
              </a:ext>
            </a:extLst>
          </p:cNvPr>
          <p:cNvSpPr txBox="1"/>
          <p:nvPr/>
        </p:nvSpPr>
        <p:spPr>
          <a:xfrm>
            <a:off x="4362485" y="1818615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pic>
        <p:nvPicPr>
          <p:cNvPr id="18" name="Рисунок 64">
            <a:extLst>
              <a:ext uri="{FF2B5EF4-FFF2-40B4-BE49-F238E27FC236}">
                <a16:creationId xmlns:a16="http://schemas.microsoft.com/office/drawing/2014/main" id="{D64653CC-9F08-40BC-E712-016BBF3CAB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139" y="1577457"/>
            <a:ext cx="803387" cy="803168"/>
          </a:xfrm>
          <a:prstGeom prst="rect">
            <a:avLst/>
          </a:prstGeom>
        </p:spPr>
      </p:pic>
      <p:pic>
        <p:nvPicPr>
          <p:cNvPr id="10" name="Рисунок 69">
            <a:extLst>
              <a:ext uri="{FF2B5EF4-FFF2-40B4-BE49-F238E27FC236}">
                <a16:creationId xmlns:a16="http://schemas.microsoft.com/office/drawing/2014/main" id="{46F2D5CF-693E-138E-9240-88360214FE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585" y="1566706"/>
            <a:ext cx="803387" cy="8031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CD8E776-B5D8-31B0-7445-610420DFBC09}"/>
              </a:ext>
            </a:extLst>
          </p:cNvPr>
          <p:cNvSpPr txBox="1"/>
          <p:nvPr/>
        </p:nvSpPr>
        <p:spPr>
          <a:xfrm>
            <a:off x="7098967" y="1829954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D8B6BD-B12D-9F56-7132-148F4673407E}"/>
              </a:ext>
            </a:extLst>
          </p:cNvPr>
          <p:cNvSpPr txBox="1"/>
          <p:nvPr/>
        </p:nvSpPr>
        <p:spPr>
          <a:xfrm>
            <a:off x="7739473" y="2461575"/>
            <a:ext cx="1209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Проверка качества и оптимизация</a:t>
            </a:r>
          </a:p>
        </p:txBody>
      </p:sp>
      <p:sp>
        <p:nvSpPr>
          <p:cNvPr id="60" name="Rectangular Callout 59">
            <a:extLst>
              <a:ext uri="{FF2B5EF4-FFF2-40B4-BE49-F238E27FC236}">
                <a16:creationId xmlns:a16="http://schemas.microsoft.com/office/drawing/2014/main" id="{1ACD99C0-8B8B-637A-57EE-C8FCA6B0E0A1}"/>
              </a:ext>
            </a:extLst>
          </p:cNvPr>
          <p:cNvSpPr/>
          <p:nvPr/>
        </p:nvSpPr>
        <p:spPr>
          <a:xfrm flipV="1">
            <a:off x="806969" y="3689556"/>
            <a:ext cx="11094916" cy="2282619"/>
          </a:xfrm>
          <a:prstGeom prst="wedgeRectCallout">
            <a:avLst>
              <a:gd name="adj1" fmla="val -30491"/>
              <a:gd name="adj2" fmla="val 62500"/>
            </a:avLst>
          </a:pr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lang="en-CY" sz="9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5885377-E786-3A77-9D14-F72FEDA51443}"/>
              </a:ext>
            </a:extLst>
          </p:cNvPr>
          <p:cNvSpPr txBox="1"/>
          <p:nvPr/>
        </p:nvSpPr>
        <p:spPr>
          <a:xfrm>
            <a:off x="1073759" y="4127212"/>
            <a:ext cx="9862258" cy="130381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36005" tIns="36005" rIns="36005" bIns="36005" rtlCol="0" anchorCtr="0">
            <a:sp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en-US" baseline="0" dirty="0">
                <a:latin typeface="+mn-lt"/>
              </a:defRPr>
            </a:lvl1pPr>
            <a:lvl2pPr marL="226800" lvl="1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2pPr>
            <a:lvl3pPr marL="453600" lvl="2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3pPr>
            <a:lvl4pPr marL="680400" lvl="3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4pPr>
            <a:lvl5pPr marL="907200" lvl="4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Модели с большим количеством параметров подходят для решения логических задач и формирования выводов, но требовательны к ресурсам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Модели с меньшим количеством параметров эффективно используются в </a:t>
            </a:r>
            <a:r>
              <a:rPr lang="ru-RU" sz="1400" dirty="0" err="1"/>
              <a:t>преднастроенных</a:t>
            </a:r>
            <a:r>
              <a:rPr lang="ru-RU" sz="1400" dirty="0"/>
              <a:t> </a:t>
            </a:r>
            <a:r>
              <a:rPr lang="ru-RU" sz="1400" dirty="0" err="1"/>
              <a:t>нейропомощниках</a:t>
            </a:r>
            <a:r>
              <a:rPr lang="ru-RU" sz="1400" dirty="0"/>
              <a:t> на технологии </a:t>
            </a:r>
            <a:r>
              <a:rPr lang="en-US" sz="1400" dirty="0"/>
              <a:t>RAG</a:t>
            </a:r>
            <a:r>
              <a:rPr lang="ru-RU" sz="1400" dirty="0"/>
              <a:t>, менее требовательны к ресурсам</a:t>
            </a:r>
            <a:endParaRPr lang="en-US" sz="14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Квантизация модели позволяет значительно снизить требования к ресурсам, сохранив качество работы </a:t>
            </a:r>
            <a:r>
              <a:rPr lang="ru-RU" sz="1400" dirty="0" err="1"/>
              <a:t>нейропомощников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83788143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ABD41-D9F8-2F05-C41E-88D621051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23;p6">
            <a:extLst>
              <a:ext uri="{FF2B5EF4-FFF2-40B4-BE49-F238E27FC236}">
                <a16:creationId xmlns:a16="http://schemas.microsoft.com/office/drawing/2014/main" id="{CF39497A-9717-3C11-CC03-F347C01333A7}"/>
              </a:ext>
            </a:extLst>
          </p:cNvPr>
          <p:cNvSpPr txBox="1">
            <a:spLocks/>
          </p:cNvSpPr>
          <p:nvPr/>
        </p:nvSpPr>
        <p:spPr>
          <a:xfrm>
            <a:off x="313015" y="358429"/>
            <a:ext cx="11383747" cy="39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defTabSz="914400">
              <a:lnSpc>
                <a:spcPct val="90000"/>
              </a:lnSpc>
              <a:spcBef>
                <a:spcPct val="0"/>
              </a:spcBef>
              <a:buNone/>
              <a:defRPr sz="3200">
                <a:solidFill>
                  <a:srgbClr val="0093A9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dirty="0">
                <a:sym typeface="Golos Text"/>
              </a:rPr>
              <a:t>Особенности качества систем с ИИ</a:t>
            </a:r>
            <a:endParaRPr lang="ru-RU" dirty="0">
              <a:sym typeface="Arial Black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293BD28E-C720-DA59-7A75-D09D2B0BBBC8}"/>
              </a:ext>
            </a:extLst>
          </p:cNvPr>
          <p:cNvSpPr/>
          <p:nvPr/>
        </p:nvSpPr>
        <p:spPr>
          <a:xfrm>
            <a:off x="698846" y="1566706"/>
            <a:ext cx="7040628" cy="866369"/>
          </a:xfrm>
          <a:custGeom>
            <a:avLst/>
            <a:gdLst/>
            <a:ahLst/>
            <a:cxnLst/>
            <a:rect l="l" t="t" r="r" b="b"/>
            <a:pathLst>
              <a:path w="2487929" h="502285">
                <a:moveTo>
                  <a:pt x="2335403" y="0"/>
                </a:moveTo>
                <a:lnTo>
                  <a:pt x="152400" y="0"/>
                </a:ln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349758"/>
                </a:lnTo>
                <a:lnTo>
                  <a:pt x="7769" y="397931"/>
                </a:lnTo>
                <a:lnTo>
                  <a:pt x="29405" y="439766"/>
                </a:lnTo>
                <a:lnTo>
                  <a:pt x="62396" y="472755"/>
                </a:lnTo>
                <a:lnTo>
                  <a:pt x="104231" y="494389"/>
                </a:lnTo>
                <a:lnTo>
                  <a:pt x="152400" y="502158"/>
                </a:lnTo>
                <a:lnTo>
                  <a:pt x="2335403" y="502158"/>
                </a:lnTo>
                <a:lnTo>
                  <a:pt x="2383571" y="494389"/>
                </a:lnTo>
                <a:lnTo>
                  <a:pt x="2425406" y="472755"/>
                </a:lnTo>
                <a:lnTo>
                  <a:pt x="2458397" y="439766"/>
                </a:lnTo>
                <a:lnTo>
                  <a:pt x="2480033" y="397931"/>
                </a:lnTo>
                <a:lnTo>
                  <a:pt x="2487803" y="349758"/>
                </a:lnTo>
                <a:lnTo>
                  <a:pt x="2487803" y="152400"/>
                </a:lnTo>
                <a:lnTo>
                  <a:pt x="2480033" y="104231"/>
                </a:lnTo>
                <a:lnTo>
                  <a:pt x="2458397" y="62396"/>
                </a:lnTo>
                <a:lnTo>
                  <a:pt x="2425406" y="29405"/>
                </a:lnTo>
                <a:lnTo>
                  <a:pt x="2383571" y="7769"/>
                </a:lnTo>
                <a:lnTo>
                  <a:pt x="2335403" y="0"/>
                </a:lnTo>
                <a:close/>
              </a:path>
            </a:pathLst>
          </a:cu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659F08-0078-A5D9-6512-E71A0F847B1E}"/>
              </a:ext>
            </a:extLst>
          </p:cNvPr>
          <p:cNvSpPr txBox="1"/>
          <p:nvPr/>
        </p:nvSpPr>
        <p:spPr>
          <a:xfrm>
            <a:off x="5890483" y="2525098"/>
            <a:ext cx="14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Настройка </a:t>
            </a:r>
          </a:p>
          <a:p>
            <a:pPr algn="ctr">
              <a:defRPr/>
            </a:pPr>
            <a:r>
              <a:rPr lang="ru-RU" sz="1200" b="1" dirty="0" err="1">
                <a:solidFill>
                  <a:srgbClr val="005A96"/>
                </a:solidFill>
                <a:cs typeface="Segoe UI Light" panose="020B0502040204020203" pitchFamily="34" charset="0"/>
              </a:rPr>
              <a:t>нейропомощника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9" name="Рисунок 46">
            <a:extLst>
              <a:ext uri="{FF2B5EF4-FFF2-40B4-BE49-F238E27FC236}">
                <a16:creationId xmlns:a16="http://schemas.microsoft.com/office/drawing/2014/main" id="{2E5AC191-E96A-3C31-5A47-597B633E67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097" y="1431178"/>
            <a:ext cx="1041693" cy="1041408"/>
          </a:xfrm>
          <a:prstGeom prst="rect">
            <a:avLst/>
          </a:prstGeom>
        </p:spPr>
      </p:pic>
      <p:pic>
        <p:nvPicPr>
          <p:cNvPr id="43" name="Рисунок 55">
            <a:extLst>
              <a:ext uri="{FF2B5EF4-FFF2-40B4-BE49-F238E27FC236}">
                <a16:creationId xmlns:a16="http://schemas.microsoft.com/office/drawing/2014/main" id="{47CBC9D1-4BEB-CE73-E7D5-0BFC0446F5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52" y="1550599"/>
            <a:ext cx="867658" cy="867421"/>
          </a:xfrm>
          <a:prstGeom prst="rect">
            <a:avLst/>
          </a:prstGeom>
        </p:spPr>
      </p:pic>
      <p:pic>
        <p:nvPicPr>
          <p:cNvPr id="46" name="Рисунок 56">
            <a:extLst>
              <a:ext uri="{FF2B5EF4-FFF2-40B4-BE49-F238E27FC236}">
                <a16:creationId xmlns:a16="http://schemas.microsoft.com/office/drawing/2014/main" id="{17F925E0-3467-103F-6CF5-C8EE6197B1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235" y="1550599"/>
            <a:ext cx="803387" cy="803168"/>
          </a:xfrm>
          <a:prstGeom prst="rect">
            <a:avLst/>
          </a:prstGeom>
        </p:spPr>
      </p:pic>
      <p:pic>
        <p:nvPicPr>
          <p:cNvPr id="48" name="Рисунок 57">
            <a:extLst>
              <a:ext uri="{FF2B5EF4-FFF2-40B4-BE49-F238E27FC236}">
                <a16:creationId xmlns:a16="http://schemas.microsoft.com/office/drawing/2014/main" id="{0EEB3F44-2BFF-3322-0DBD-E4EA512E08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326" y="1577457"/>
            <a:ext cx="803387" cy="803168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F122202D-72E6-1F4C-1DB5-1AAE00A9B602}"/>
              </a:ext>
            </a:extLst>
          </p:cNvPr>
          <p:cNvSpPr txBox="1"/>
          <p:nvPr/>
        </p:nvSpPr>
        <p:spPr>
          <a:xfrm>
            <a:off x="1807294" y="180051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B59E81F-4A89-1C92-244F-9A62BA9892F2}"/>
              </a:ext>
            </a:extLst>
          </p:cNvPr>
          <p:cNvSpPr txBox="1"/>
          <p:nvPr/>
        </p:nvSpPr>
        <p:spPr>
          <a:xfrm>
            <a:off x="3044238" y="181418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DD70292-5187-8B39-23D3-473AB17E7AC1}"/>
              </a:ext>
            </a:extLst>
          </p:cNvPr>
          <p:cNvSpPr txBox="1"/>
          <p:nvPr/>
        </p:nvSpPr>
        <p:spPr>
          <a:xfrm>
            <a:off x="5761895" y="1805589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B7C711-4A2E-4EE8-2C30-29B069E4DFD1}"/>
              </a:ext>
            </a:extLst>
          </p:cNvPr>
          <p:cNvSpPr txBox="1"/>
          <p:nvPr/>
        </p:nvSpPr>
        <p:spPr>
          <a:xfrm>
            <a:off x="8971665" y="1753007"/>
            <a:ext cx="3325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=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8B97D0-CAF4-59B7-BC63-8C6B24C68C28}"/>
              </a:ext>
            </a:extLst>
          </p:cNvPr>
          <p:cNvSpPr txBox="1"/>
          <p:nvPr/>
        </p:nvSpPr>
        <p:spPr>
          <a:xfrm>
            <a:off x="9286251" y="2585949"/>
            <a:ext cx="1821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Результат, которому можно доверять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B5EFE4-E726-58A3-E1CE-BBE1DAD9D312}"/>
              </a:ext>
            </a:extLst>
          </p:cNvPr>
          <p:cNvSpPr txBox="1"/>
          <p:nvPr/>
        </p:nvSpPr>
        <p:spPr>
          <a:xfrm>
            <a:off x="806969" y="2529157"/>
            <a:ext cx="120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Полнота вопроса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A597EE9-7A1C-E3B5-6856-38175DB63969}"/>
              </a:ext>
            </a:extLst>
          </p:cNvPr>
          <p:cNvSpPr txBox="1"/>
          <p:nvPr/>
        </p:nvSpPr>
        <p:spPr>
          <a:xfrm>
            <a:off x="3283706" y="2512298"/>
            <a:ext cx="1102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данных (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RAG)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540A280-0194-D2A9-0424-176B1E026DD8}"/>
              </a:ext>
            </a:extLst>
          </p:cNvPr>
          <p:cNvSpPr txBox="1"/>
          <p:nvPr/>
        </p:nvSpPr>
        <p:spPr>
          <a:xfrm>
            <a:off x="4603757" y="2529091"/>
            <a:ext cx="120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Настройки базы знаний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AD7246-B02E-2A71-D6E1-6DC63E209708}"/>
              </a:ext>
            </a:extLst>
          </p:cNvPr>
          <p:cNvSpPr txBox="1"/>
          <p:nvPr/>
        </p:nvSpPr>
        <p:spPr>
          <a:xfrm>
            <a:off x="2016428" y="2510811"/>
            <a:ext cx="1155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работы самой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ИИ-модели 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(LLM)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6" name="Рисунок 61">
            <a:extLst>
              <a:ext uri="{FF2B5EF4-FFF2-40B4-BE49-F238E27FC236}">
                <a16:creationId xmlns:a16="http://schemas.microsoft.com/office/drawing/2014/main" id="{F2500878-44A9-15F4-4300-AEECA7347D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738" y="1562385"/>
            <a:ext cx="803387" cy="80316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5C5A43D-3F96-055D-0A10-E1DA08559668}"/>
              </a:ext>
            </a:extLst>
          </p:cNvPr>
          <p:cNvSpPr txBox="1"/>
          <p:nvPr/>
        </p:nvSpPr>
        <p:spPr>
          <a:xfrm>
            <a:off x="4362485" y="1818615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pic>
        <p:nvPicPr>
          <p:cNvPr id="18" name="Рисунок 64">
            <a:extLst>
              <a:ext uri="{FF2B5EF4-FFF2-40B4-BE49-F238E27FC236}">
                <a16:creationId xmlns:a16="http://schemas.microsoft.com/office/drawing/2014/main" id="{BCC091BF-8468-F895-0BBF-BAF9980D9B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139" y="1577457"/>
            <a:ext cx="803387" cy="803168"/>
          </a:xfrm>
          <a:prstGeom prst="rect">
            <a:avLst/>
          </a:prstGeom>
        </p:spPr>
      </p:pic>
      <p:pic>
        <p:nvPicPr>
          <p:cNvPr id="10" name="Рисунок 69">
            <a:extLst>
              <a:ext uri="{FF2B5EF4-FFF2-40B4-BE49-F238E27FC236}">
                <a16:creationId xmlns:a16="http://schemas.microsoft.com/office/drawing/2014/main" id="{9BE5C5AC-587C-31ED-0A1F-9EBD27F8D6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585" y="1566706"/>
            <a:ext cx="803387" cy="8031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383CB82-DF01-C6B9-B881-D9180B520CA1}"/>
              </a:ext>
            </a:extLst>
          </p:cNvPr>
          <p:cNvSpPr txBox="1"/>
          <p:nvPr/>
        </p:nvSpPr>
        <p:spPr>
          <a:xfrm>
            <a:off x="7098967" y="1829954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44139D-80C6-C92F-C72C-B02CE2231DF5}"/>
              </a:ext>
            </a:extLst>
          </p:cNvPr>
          <p:cNvSpPr txBox="1"/>
          <p:nvPr/>
        </p:nvSpPr>
        <p:spPr>
          <a:xfrm>
            <a:off x="7739473" y="2461575"/>
            <a:ext cx="1209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Проверка качества и оптимизация</a:t>
            </a:r>
          </a:p>
        </p:txBody>
      </p:sp>
      <p:sp>
        <p:nvSpPr>
          <p:cNvPr id="60" name="Rectangular Callout 59">
            <a:extLst>
              <a:ext uri="{FF2B5EF4-FFF2-40B4-BE49-F238E27FC236}">
                <a16:creationId xmlns:a16="http://schemas.microsoft.com/office/drawing/2014/main" id="{C77C18CB-FBA0-5F5A-D47F-7BB33A93F629}"/>
              </a:ext>
            </a:extLst>
          </p:cNvPr>
          <p:cNvSpPr/>
          <p:nvPr/>
        </p:nvSpPr>
        <p:spPr>
          <a:xfrm flipV="1">
            <a:off x="806969" y="3689556"/>
            <a:ext cx="11094916" cy="2282619"/>
          </a:xfrm>
          <a:prstGeom prst="wedgeRectCallout">
            <a:avLst>
              <a:gd name="adj1" fmla="val -22636"/>
              <a:gd name="adj2" fmla="val 66881"/>
            </a:avLst>
          </a:pr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lang="en-CY" sz="9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E4BBDC-FA79-6A78-586B-E38861E43BE8}"/>
              </a:ext>
            </a:extLst>
          </p:cNvPr>
          <p:cNvSpPr txBox="1"/>
          <p:nvPr/>
        </p:nvSpPr>
        <p:spPr>
          <a:xfrm>
            <a:off x="1379534" y="4225208"/>
            <a:ext cx="9862258" cy="116532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36005" tIns="36005" rIns="36005" bIns="36005" rtlCol="0" anchorCtr="0">
            <a:sp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en-US" baseline="0" dirty="0">
                <a:latin typeface="+mn-lt"/>
              </a:defRPr>
            </a:lvl1pPr>
            <a:lvl2pPr marL="226800" lvl="1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2pPr>
            <a:lvl3pPr marL="453600" lvl="2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3pPr>
            <a:lvl4pPr marL="680400" lvl="3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4pPr>
            <a:lvl5pPr marL="907200" lvl="4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Данные должны быть подготовлены и оформлены с учетом особенностей работы </a:t>
            </a:r>
            <a:r>
              <a:rPr lang="en-US" sz="1400" dirty="0"/>
              <a:t>RAG </a:t>
            </a:r>
            <a:r>
              <a:rPr lang="ru-RU" sz="1400" dirty="0"/>
              <a:t>систем:</a:t>
            </a:r>
          </a:p>
          <a:p>
            <a:pPr lvl="2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400" dirty="0"/>
              <a:t>Иллюстрации описаны</a:t>
            </a:r>
          </a:p>
          <a:p>
            <a:pPr lvl="2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400" dirty="0"/>
              <a:t>Таблицы переведены в формат </a:t>
            </a:r>
            <a:r>
              <a:rPr lang="en-US" sz="1400" dirty="0"/>
              <a:t>Markdown</a:t>
            </a:r>
          </a:p>
          <a:p>
            <a:pPr lvl="2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ru-RU" sz="1400" dirty="0"/>
              <a:t>Отмечены крупные смысловые блоки для выделения </a:t>
            </a:r>
            <a:r>
              <a:rPr lang="ru-RU" sz="1400" dirty="0" err="1"/>
              <a:t>чанков</a:t>
            </a:r>
            <a:r>
              <a:rPr lang="ru-RU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890112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C0FE4-AA1F-3E7F-D591-D69540A8D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23;p6">
            <a:extLst>
              <a:ext uri="{FF2B5EF4-FFF2-40B4-BE49-F238E27FC236}">
                <a16:creationId xmlns:a16="http://schemas.microsoft.com/office/drawing/2014/main" id="{0BD38D32-B97B-2169-8783-9357FD97F157}"/>
              </a:ext>
            </a:extLst>
          </p:cNvPr>
          <p:cNvSpPr txBox="1">
            <a:spLocks/>
          </p:cNvSpPr>
          <p:nvPr/>
        </p:nvSpPr>
        <p:spPr>
          <a:xfrm>
            <a:off x="313015" y="358429"/>
            <a:ext cx="11383747" cy="39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defTabSz="914400">
              <a:lnSpc>
                <a:spcPct val="90000"/>
              </a:lnSpc>
              <a:spcBef>
                <a:spcPct val="0"/>
              </a:spcBef>
              <a:buNone/>
              <a:defRPr sz="3200">
                <a:solidFill>
                  <a:srgbClr val="0093A9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dirty="0">
                <a:sym typeface="Golos Text"/>
              </a:rPr>
              <a:t>Особенности качества систем с ИИ</a:t>
            </a:r>
            <a:endParaRPr lang="ru-RU" dirty="0">
              <a:sym typeface="Arial Black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6DE44403-9C39-7A45-1775-0E96698AC93F}"/>
              </a:ext>
            </a:extLst>
          </p:cNvPr>
          <p:cNvSpPr/>
          <p:nvPr/>
        </p:nvSpPr>
        <p:spPr>
          <a:xfrm>
            <a:off x="698846" y="1566706"/>
            <a:ext cx="7040628" cy="866369"/>
          </a:xfrm>
          <a:custGeom>
            <a:avLst/>
            <a:gdLst/>
            <a:ahLst/>
            <a:cxnLst/>
            <a:rect l="l" t="t" r="r" b="b"/>
            <a:pathLst>
              <a:path w="2487929" h="502285">
                <a:moveTo>
                  <a:pt x="2335403" y="0"/>
                </a:moveTo>
                <a:lnTo>
                  <a:pt x="152400" y="0"/>
                </a:ln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349758"/>
                </a:lnTo>
                <a:lnTo>
                  <a:pt x="7769" y="397931"/>
                </a:lnTo>
                <a:lnTo>
                  <a:pt x="29405" y="439766"/>
                </a:lnTo>
                <a:lnTo>
                  <a:pt x="62396" y="472755"/>
                </a:lnTo>
                <a:lnTo>
                  <a:pt x="104231" y="494389"/>
                </a:lnTo>
                <a:lnTo>
                  <a:pt x="152400" y="502158"/>
                </a:lnTo>
                <a:lnTo>
                  <a:pt x="2335403" y="502158"/>
                </a:lnTo>
                <a:lnTo>
                  <a:pt x="2383571" y="494389"/>
                </a:lnTo>
                <a:lnTo>
                  <a:pt x="2425406" y="472755"/>
                </a:lnTo>
                <a:lnTo>
                  <a:pt x="2458397" y="439766"/>
                </a:lnTo>
                <a:lnTo>
                  <a:pt x="2480033" y="397931"/>
                </a:lnTo>
                <a:lnTo>
                  <a:pt x="2487803" y="349758"/>
                </a:lnTo>
                <a:lnTo>
                  <a:pt x="2487803" y="152400"/>
                </a:lnTo>
                <a:lnTo>
                  <a:pt x="2480033" y="104231"/>
                </a:lnTo>
                <a:lnTo>
                  <a:pt x="2458397" y="62396"/>
                </a:lnTo>
                <a:lnTo>
                  <a:pt x="2425406" y="29405"/>
                </a:lnTo>
                <a:lnTo>
                  <a:pt x="2383571" y="7769"/>
                </a:lnTo>
                <a:lnTo>
                  <a:pt x="2335403" y="0"/>
                </a:lnTo>
                <a:close/>
              </a:path>
            </a:pathLst>
          </a:cu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3CAA94-52D3-DFCD-541E-8FE8DEFA2241}"/>
              </a:ext>
            </a:extLst>
          </p:cNvPr>
          <p:cNvSpPr txBox="1"/>
          <p:nvPr/>
        </p:nvSpPr>
        <p:spPr>
          <a:xfrm>
            <a:off x="5890483" y="2525098"/>
            <a:ext cx="14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Настройка </a:t>
            </a:r>
          </a:p>
          <a:p>
            <a:pPr algn="ctr">
              <a:defRPr/>
            </a:pPr>
            <a:r>
              <a:rPr lang="ru-RU" sz="1200" b="1" dirty="0" err="1">
                <a:solidFill>
                  <a:srgbClr val="005A96"/>
                </a:solidFill>
                <a:cs typeface="Segoe UI Light" panose="020B0502040204020203" pitchFamily="34" charset="0"/>
              </a:rPr>
              <a:t>нейропомощника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9" name="Рисунок 46">
            <a:extLst>
              <a:ext uri="{FF2B5EF4-FFF2-40B4-BE49-F238E27FC236}">
                <a16:creationId xmlns:a16="http://schemas.microsoft.com/office/drawing/2014/main" id="{F42B640F-F0E4-DF0A-A868-991A69AC77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097" y="1431178"/>
            <a:ext cx="1041693" cy="1041408"/>
          </a:xfrm>
          <a:prstGeom prst="rect">
            <a:avLst/>
          </a:prstGeom>
        </p:spPr>
      </p:pic>
      <p:pic>
        <p:nvPicPr>
          <p:cNvPr id="43" name="Рисунок 55">
            <a:extLst>
              <a:ext uri="{FF2B5EF4-FFF2-40B4-BE49-F238E27FC236}">
                <a16:creationId xmlns:a16="http://schemas.microsoft.com/office/drawing/2014/main" id="{D86F3479-C83C-BAC8-14CB-8EC323F3B0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52" y="1550599"/>
            <a:ext cx="867658" cy="867421"/>
          </a:xfrm>
          <a:prstGeom prst="rect">
            <a:avLst/>
          </a:prstGeom>
        </p:spPr>
      </p:pic>
      <p:pic>
        <p:nvPicPr>
          <p:cNvPr id="46" name="Рисунок 56">
            <a:extLst>
              <a:ext uri="{FF2B5EF4-FFF2-40B4-BE49-F238E27FC236}">
                <a16:creationId xmlns:a16="http://schemas.microsoft.com/office/drawing/2014/main" id="{FAE81735-667F-3346-BB03-FAFC98F5AC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235" y="1550599"/>
            <a:ext cx="803387" cy="803168"/>
          </a:xfrm>
          <a:prstGeom prst="rect">
            <a:avLst/>
          </a:prstGeom>
        </p:spPr>
      </p:pic>
      <p:pic>
        <p:nvPicPr>
          <p:cNvPr id="48" name="Рисунок 57">
            <a:extLst>
              <a:ext uri="{FF2B5EF4-FFF2-40B4-BE49-F238E27FC236}">
                <a16:creationId xmlns:a16="http://schemas.microsoft.com/office/drawing/2014/main" id="{4E60F837-EAFA-9FD1-D394-63C2368ADF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326" y="1577457"/>
            <a:ext cx="803387" cy="803168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A30B7B64-8138-C866-4B35-54FF2861E811}"/>
              </a:ext>
            </a:extLst>
          </p:cNvPr>
          <p:cNvSpPr txBox="1"/>
          <p:nvPr/>
        </p:nvSpPr>
        <p:spPr>
          <a:xfrm>
            <a:off x="1807294" y="180051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0C23C5B-E89B-7B1C-4190-E6D0E1E3D91B}"/>
              </a:ext>
            </a:extLst>
          </p:cNvPr>
          <p:cNvSpPr txBox="1"/>
          <p:nvPr/>
        </p:nvSpPr>
        <p:spPr>
          <a:xfrm>
            <a:off x="3044238" y="181418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6B652D7-1018-D865-2137-5858FB067B84}"/>
              </a:ext>
            </a:extLst>
          </p:cNvPr>
          <p:cNvSpPr txBox="1"/>
          <p:nvPr/>
        </p:nvSpPr>
        <p:spPr>
          <a:xfrm>
            <a:off x="5761895" y="1805589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3D1BC3-B042-46A9-A372-48B9DAF3E5B6}"/>
              </a:ext>
            </a:extLst>
          </p:cNvPr>
          <p:cNvSpPr txBox="1"/>
          <p:nvPr/>
        </p:nvSpPr>
        <p:spPr>
          <a:xfrm>
            <a:off x="8971665" y="1753007"/>
            <a:ext cx="3325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=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A0FB22D-321E-7171-870C-0B3D83ED68E3}"/>
              </a:ext>
            </a:extLst>
          </p:cNvPr>
          <p:cNvSpPr txBox="1"/>
          <p:nvPr/>
        </p:nvSpPr>
        <p:spPr>
          <a:xfrm>
            <a:off x="9286251" y="2585949"/>
            <a:ext cx="1821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Результат, которому можно доверять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188905-7A69-33DF-CEAF-018EF484F680}"/>
              </a:ext>
            </a:extLst>
          </p:cNvPr>
          <p:cNvSpPr txBox="1"/>
          <p:nvPr/>
        </p:nvSpPr>
        <p:spPr>
          <a:xfrm>
            <a:off x="806969" y="2529157"/>
            <a:ext cx="120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Полнота вопроса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4C1B470-7801-A54D-0F22-F15BB1887D1B}"/>
              </a:ext>
            </a:extLst>
          </p:cNvPr>
          <p:cNvSpPr txBox="1"/>
          <p:nvPr/>
        </p:nvSpPr>
        <p:spPr>
          <a:xfrm>
            <a:off x="3283706" y="2512298"/>
            <a:ext cx="1102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данных (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RAG)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78AE705-4298-28D3-E573-19B199685448}"/>
              </a:ext>
            </a:extLst>
          </p:cNvPr>
          <p:cNvSpPr txBox="1"/>
          <p:nvPr/>
        </p:nvSpPr>
        <p:spPr>
          <a:xfrm>
            <a:off x="4603757" y="2529091"/>
            <a:ext cx="120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Настройки базы знаний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E137502-DC8D-AF72-0244-942F00FE72B0}"/>
              </a:ext>
            </a:extLst>
          </p:cNvPr>
          <p:cNvSpPr txBox="1"/>
          <p:nvPr/>
        </p:nvSpPr>
        <p:spPr>
          <a:xfrm>
            <a:off x="2016428" y="2510811"/>
            <a:ext cx="1155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работы самой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ИИ-модели 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(LLM)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6" name="Рисунок 61">
            <a:extLst>
              <a:ext uri="{FF2B5EF4-FFF2-40B4-BE49-F238E27FC236}">
                <a16:creationId xmlns:a16="http://schemas.microsoft.com/office/drawing/2014/main" id="{AE10CDB0-60AE-DE1F-1E6E-DCB313D52A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738" y="1562385"/>
            <a:ext cx="803387" cy="80316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EE6BDDE-202A-D93A-F6F8-0311B2F7732E}"/>
              </a:ext>
            </a:extLst>
          </p:cNvPr>
          <p:cNvSpPr txBox="1"/>
          <p:nvPr/>
        </p:nvSpPr>
        <p:spPr>
          <a:xfrm>
            <a:off x="4362485" y="1818615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pic>
        <p:nvPicPr>
          <p:cNvPr id="18" name="Рисунок 64">
            <a:extLst>
              <a:ext uri="{FF2B5EF4-FFF2-40B4-BE49-F238E27FC236}">
                <a16:creationId xmlns:a16="http://schemas.microsoft.com/office/drawing/2014/main" id="{F3666D68-1CA5-0396-1EDE-9217C0E9E0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139" y="1577457"/>
            <a:ext cx="803387" cy="803168"/>
          </a:xfrm>
          <a:prstGeom prst="rect">
            <a:avLst/>
          </a:prstGeom>
        </p:spPr>
      </p:pic>
      <p:pic>
        <p:nvPicPr>
          <p:cNvPr id="10" name="Рисунок 69">
            <a:extLst>
              <a:ext uri="{FF2B5EF4-FFF2-40B4-BE49-F238E27FC236}">
                <a16:creationId xmlns:a16="http://schemas.microsoft.com/office/drawing/2014/main" id="{CEE318C5-4C90-D3CB-76A1-9D33DD555F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585" y="1566706"/>
            <a:ext cx="803387" cy="8031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A869C5E-D02D-3F1D-43A0-02AC5CD65F74}"/>
              </a:ext>
            </a:extLst>
          </p:cNvPr>
          <p:cNvSpPr txBox="1"/>
          <p:nvPr/>
        </p:nvSpPr>
        <p:spPr>
          <a:xfrm>
            <a:off x="7098967" y="1829954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30EFD9-9AB1-021D-7DA2-8A38959091EE}"/>
              </a:ext>
            </a:extLst>
          </p:cNvPr>
          <p:cNvSpPr txBox="1"/>
          <p:nvPr/>
        </p:nvSpPr>
        <p:spPr>
          <a:xfrm>
            <a:off x="7739473" y="2461575"/>
            <a:ext cx="1209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Проверка качества и оптимизация</a:t>
            </a:r>
          </a:p>
        </p:txBody>
      </p:sp>
      <p:sp>
        <p:nvSpPr>
          <p:cNvPr id="60" name="Rectangular Callout 59">
            <a:extLst>
              <a:ext uri="{FF2B5EF4-FFF2-40B4-BE49-F238E27FC236}">
                <a16:creationId xmlns:a16="http://schemas.microsoft.com/office/drawing/2014/main" id="{69BF090B-ADDB-7D8E-7783-5BA5665D5980}"/>
              </a:ext>
            </a:extLst>
          </p:cNvPr>
          <p:cNvSpPr/>
          <p:nvPr/>
        </p:nvSpPr>
        <p:spPr>
          <a:xfrm flipV="1">
            <a:off x="806969" y="3689556"/>
            <a:ext cx="11094916" cy="2282619"/>
          </a:xfrm>
          <a:prstGeom prst="wedgeRectCallout">
            <a:avLst>
              <a:gd name="adj1" fmla="val -10660"/>
              <a:gd name="adj2" fmla="val 68133"/>
            </a:avLst>
          </a:pr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lang="en-CY" sz="9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EAC203-846A-C584-27FD-DD70ED3E6CF3}"/>
              </a:ext>
            </a:extLst>
          </p:cNvPr>
          <p:cNvSpPr txBox="1"/>
          <p:nvPr/>
        </p:nvSpPr>
        <p:spPr>
          <a:xfrm>
            <a:off x="1408628" y="4415392"/>
            <a:ext cx="9493132" cy="101143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36005" tIns="36005" rIns="36005" bIns="36005" rtlCol="0" anchorCtr="0">
            <a:sp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en-US" baseline="0" dirty="0">
                <a:latin typeface="+mn-lt"/>
              </a:defRPr>
            </a:lvl1pPr>
            <a:lvl2pPr marL="226800" lvl="1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2pPr>
            <a:lvl3pPr marL="453600" lvl="2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3pPr>
            <a:lvl4pPr marL="680400" lvl="3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4pPr>
            <a:lvl5pPr marL="907200" lvl="4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 err="1"/>
              <a:t>Эмбеддинг</a:t>
            </a:r>
            <a:r>
              <a:rPr lang="ru-RU" sz="1400" dirty="0"/>
              <a:t> – способ векторизации текста. Различные </a:t>
            </a:r>
            <a:r>
              <a:rPr lang="ru-RU" sz="1400" dirty="0" err="1"/>
              <a:t>эмбеддинги</a:t>
            </a:r>
            <a:r>
              <a:rPr lang="ru-RU" sz="1400" dirty="0"/>
              <a:t> дают разные результаты в связке с различными моделями. Лучше выбирать </a:t>
            </a:r>
            <a:r>
              <a:rPr lang="ru-RU" sz="1400" dirty="0" err="1"/>
              <a:t>эмбеддинг</a:t>
            </a:r>
            <a:r>
              <a:rPr lang="ru-RU" sz="1400" dirty="0"/>
              <a:t> соответствующий модели.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Приоритезация и структурирование документов внутри базы знаний позволяет организовать поиск информации из различных источников</a:t>
            </a:r>
          </a:p>
        </p:txBody>
      </p:sp>
    </p:spTree>
    <p:extLst>
      <p:ext uri="{BB962C8B-B14F-4D97-AF65-F5344CB8AC3E}">
        <p14:creationId xmlns:p14="http://schemas.microsoft.com/office/powerpoint/2010/main" val="354169576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EE7FD-20C1-7C15-FAEE-1DAF25A84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23;p6">
            <a:extLst>
              <a:ext uri="{FF2B5EF4-FFF2-40B4-BE49-F238E27FC236}">
                <a16:creationId xmlns:a16="http://schemas.microsoft.com/office/drawing/2014/main" id="{E6477E3C-D0C5-B718-58ED-90343E1C8208}"/>
              </a:ext>
            </a:extLst>
          </p:cNvPr>
          <p:cNvSpPr txBox="1">
            <a:spLocks/>
          </p:cNvSpPr>
          <p:nvPr/>
        </p:nvSpPr>
        <p:spPr>
          <a:xfrm>
            <a:off x="313015" y="358429"/>
            <a:ext cx="11383747" cy="39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defTabSz="914400">
              <a:lnSpc>
                <a:spcPct val="90000"/>
              </a:lnSpc>
              <a:spcBef>
                <a:spcPct val="0"/>
              </a:spcBef>
              <a:buNone/>
              <a:defRPr sz="3200">
                <a:solidFill>
                  <a:srgbClr val="0093A9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dirty="0">
                <a:sym typeface="Golos Text"/>
              </a:rPr>
              <a:t>Особенности качества систем с ИИ</a:t>
            </a:r>
            <a:endParaRPr lang="ru-RU" dirty="0">
              <a:sym typeface="Arial Black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42EEF695-CDB7-9C72-D8E7-019EA53F5828}"/>
              </a:ext>
            </a:extLst>
          </p:cNvPr>
          <p:cNvSpPr/>
          <p:nvPr/>
        </p:nvSpPr>
        <p:spPr>
          <a:xfrm>
            <a:off x="698846" y="1566706"/>
            <a:ext cx="7040628" cy="866369"/>
          </a:xfrm>
          <a:custGeom>
            <a:avLst/>
            <a:gdLst/>
            <a:ahLst/>
            <a:cxnLst/>
            <a:rect l="l" t="t" r="r" b="b"/>
            <a:pathLst>
              <a:path w="2487929" h="502285">
                <a:moveTo>
                  <a:pt x="2335403" y="0"/>
                </a:moveTo>
                <a:lnTo>
                  <a:pt x="152400" y="0"/>
                </a:ln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349758"/>
                </a:lnTo>
                <a:lnTo>
                  <a:pt x="7769" y="397931"/>
                </a:lnTo>
                <a:lnTo>
                  <a:pt x="29405" y="439766"/>
                </a:lnTo>
                <a:lnTo>
                  <a:pt x="62396" y="472755"/>
                </a:lnTo>
                <a:lnTo>
                  <a:pt x="104231" y="494389"/>
                </a:lnTo>
                <a:lnTo>
                  <a:pt x="152400" y="502158"/>
                </a:lnTo>
                <a:lnTo>
                  <a:pt x="2335403" y="502158"/>
                </a:lnTo>
                <a:lnTo>
                  <a:pt x="2383571" y="494389"/>
                </a:lnTo>
                <a:lnTo>
                  <a:pt x="2425406" y="472755"/>
                </a:lnTo>
                <a:lnTo>
                  <a:pt x="2458397" y="439766"/>
                </a:lnTo>
                <a:lnTo>
                  <a:pt x="2480033" y="397931"/>
                </a:lnTo>
                <a:lnTo>
                  <a:pt x="2487803" y="349758"/>
                </a:lnTo>
                <a:lnTo>
                  <a:pt x="2487803" y="152400"/>
                </a:lnTo>
                <a:lnTo>
                  <a:pt x="2480033" y="104231"/>
                </a:lnTo>
                <a:lnTo>
                  <a:pt x="2458397" y="62396"/>
                </a:lnTo>
                <a:lnTo>
                  <a:pt x="2425406" y="29405"/>
                </a:lnTo>
                <a:lnTo>
                  <a:pt x="2383571" y="7769"/>
                </a:lnTo>
                <a:lnTo>
                  <a:pt x="2335403" y="0"/>
                </a:lnTo>
                <a:close/>
              </a:path>
            </a:pathLst>
          </a:cu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ABF060-0096-BA51-4DB2-76BFDF1F6C47}"/>
              </a:ext>
            </a:extLst>
          </p:cNvPr>
          <p:cNvSpPr txBox="1"/>
          <p:nvPr/>
        </p:nvSpPr>
        <p:spPr>
          <a:xfrm>
            <a:off x="5890483" y="2525098"/>
            <a:ext cx="14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Настройка </a:t>
            </a:r>
          </a:p>
          <a:p>
            <a:pPr algn="ctr">
              <a:defRPr/>
            </a:pPr>
            <a:r>
              <a:rPr lang="ru-RU" sz="1200" b="1" dirty="0" err="1">
                <a:solidFill>
                  <a:srgbClr val="005A96"/>
                </a:solidFill>
                <a:cs typeface="Segoe UI Light" panose="020B0502040204020203" pitchFamily="34" charset="0"/>
              </a:rPr>
              <a:t>нейропомощника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9" name="Рисунок 46">
            <a:extLst>
              <a:ext uri="{FF2B5EF4-FFF2-40B4-BE49-F238E27FC236}">
                <a16:creationId xmlns:a16="http://schemas.microsoft.com/office/drawing/2014/main" id="{3193F715-9BC9-F40F-DA9F-8F4C74A919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097" y="1431178"/>
            <a:ext cx="1041693" cy="1041408"/>
          </a:xfrm>
          <a:prstGeom prst="rect">
            <a:avLst/>
          </a:prstGeom>
        </p:spPr>
      </p:pic>
      <p:pic>
        <p:nvPicPr>
          <p:cNvPr id="43" name="Рисунок 55">
            <a:extLst>
              <a:ext uri="{FF2B5EF4-FFF2-40B4-BE49-F238E27FC236}">
                <a16:creationId xmlns:a16="http://schemas.microsoft.com/office/drawing/2014/main" id="{345C97F9-2C2C-181A-12DE-9F3D7AAB97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52" y="1550599"/>
            <a:ext cx="867658" cy="867421"/>
          </a:xfrm>
          <a:prstGeom prst="rect">
            <a:avLst/>
          </a:prstGeom>
        </p:spPr>
      </p:pic>
      <p:pic>
        <p:nvPicPr>
          <p:cNvPr id="46" name="Рисунок 56">
            <a:extLst>
              <a:ext uri="{FF2B5EF4-FFF2-40B4-BE49-F238E27FC236}">
                <a16:creationId xmlns:a16="http://schemas.microsoft.com/office/drawing/2014/main" id="{9AEEA717-09B5-F52E-2FF4-866AF50259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235" y="1550599"/>
            <a:ext cx="803387" cy="803168"/>
          </a:xfrm>
          <a:prstGeom prst="rect">
            <a:avLst/>
          </a:prstGeom>
        </p:spPr>
      </p:pic>
      <p:pic>
        <p:nvPicPr>
          <p:cNvPr id="48" name="Рисунок 57">
            <a:extLst>
              <a:ext uri="{FF2B5EF4-FFF2-40B4-BE49-F238E27FC236}">
                <a16:creationId xmlns:a16="http://schemas.microsoft.com/office/drawing/2014/main" id="{5A362BD8-93F4-1A65-2988-D19D54792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326" y="1577457"/>
            <a:ext cx="803387" cy="803168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59B9A9E5-0CEF-7ADB-8F96-D348D4CDD78D}"/>
              </a:ext>
            </a:extLst>
          </p:cNvPr>
          <p:cNvSpPr txBox="1"/>
          <p:nvPr/>
        </p:nvSpPr>
        <p:spPr>
          <a:xfrm>
            <a:off x="1807294" y="180051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E045A12-9F58-BEA2-E50F-CA115BED0027}"/>
              </a:ext>
            </a:extLst>
          </p:cNvPr>
          <p:cNvSpPr txBox="1"/>
          <p:nvPr/>
        </p:nvSpPr>
        <p:spPr>
          <a:xfrm>
            <a:off x="3044238" y="181418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B2F7663-352B-3702-7326-B3DC1E27D072}"/>
              </a:ext>
            </a:extLst>
          </p:cNvPr>
          <p:cNvSpPr txBox="1"/>
          <p:nvPr/>
        </p:nvSpPr>
        <p:spPr>
          <a:xfrm>
            <a:off x="5761895" y="1805589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6404370-9F54-2801-A105-E462004CE031}"/>
              </a:ext>
            </a:extLst>
          </p:cNvPr>
          <p:cNvSpPr txBox="1"/>
          <p:nvPr/>
        </p:nvSpPr>
        <p:spPr>
          <a:xfrm>
            <a:off x="8971665" y="1753007"/>
            <a:ext cx="3325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=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08BF81-5510-4BFE-C228-5D4A604E76CF}"/>
              </a:ext>
            </a:extLst>
          </p:cNvPr>
          <p:cNvSpPr txBox="1"/>
          <p:nvPr/>
        </p:nvSpPr>
        <p:spPr>
          <a:xfrm>
            <a:off x="9286251" y="2585949"/>
            <a:ext cx="1821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Результат, которому можно доверять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3A284C8-CF64-AF00-E12B-3CC8ADAE2853}"/>
              </a:ext>
            </a:extLst>
          </p:cNvPr>
          <p:cNvSpPr txBox="1"/>
          <p:nvPr/>
        </p:nvSpPr>
        <p:spPr>
          <a:xfrm>
            <a:off x="806969" y="2529157"/>
            <a:ext cx="120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Полнота вопроса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DAB04C4-F73A-3DE6-66E6-05FBB5802BB1}"/>
              </a:ext>
            </a:extLst>
          </p:cNvPr>
          <p:cNvSpPr txBox="1"/>
          <p:nvPr/>
        </p:nvSpPr>
        <p:spPr>
          <a:xfrm>
            <a:off x="3283706" y="2512298"/>
            <a:ext cx="1102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данных (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RAG)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33D6B2E-2AFC-C6FF-927C-1BEF68DF447C}"/>
              </a:ext>
            </a:extLst>
          </p:cNvPr>
          <p:cNvSpPr txBox="1"/>
          <p:nvPr/>
        </p:nvSpPr>
        <p:spPr>
          <a:xfrm>
            <a:off x="4603757" y="2529091"/>
            <a:ext cx="120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Настройки базы знаний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3A8378D-9BB4-2112-91D9-DA1E5512E505}"/>
              </a:ext>
            </a:extLst>
          </p:cNvPr>
          <p:cNvSpPr txBox="1"/>
          <p:nvPr/>
        </p:nvSpPr>
        <p:spPr>
          <a:xfrm>
            <a:off x="2016428" y="2510811"/>
            <a:ext cx="1155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работы самой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ИИ-модели 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(LLM)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6" name="Рисунок 61">
            <a:extLst>
              <a:ext uri="{FF2B5EF4-FFF2-40B4-BE49-F238E27FC236}">
                <a16:creationId xmlns:a16="http://schemas.microsoft.com/office/drawing/2014/main" id="{FBC49D5B-8F09-B009-06B4-02DDCF7206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738" y="1562385"/>
            <a:ext cx="803387" cy="80316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4FDF2CF-8754-BA3D-1E17-E67B60587E1B}"/>
              </a:ext>
            </a:extLst>
          </p:cNvPr>
          <p:cNvSpPr txBox="1"/>
          <p:nvPr/>
        </p:nvSpPr>
        <p:spPr>
          <a:xfrm>
            <a:off x="4362485" y="1818615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pic>
        <p:nvPicPr>
          <p:cNvPr id="18" name="Рисунок 64">
            <a:extLst>
              <a:ext uri="{FF2B5EF4-FFF2-40B4-BE49-F238E27FC236}">
                <a16:creationId xmlns:a16="http://schemas.microsoft.com/office/drawing/2014/main" id="{506DF399-51C2-8421-0840-BB4F4DB559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139" y="1577457"/>
            <a:ext cx="803387" cy="803168"/>
          </a:xfrm>
          <a:prstGeom prst="rect">
            <a:avLst/>
          </a:prstGeom>
        </p:spPr>
      </p:pic>
      <p:pic>
        <p:nvPicPr>
          <p:cNvPr id="10" name="Рисунок 69">
            <a:extLst>
              <a:ext uri="{FF2B5EF4-FFF2-40B4-BE49-F238E27FC236}">
                <a16:creationId xmlns:a16="http://schemas.microsoft.com/office/drawing/2014/main" id="{F04E1909-68B7-48CC-0D36-C8932708B9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585" y="1566706"/>
            <a:ext cx="803387" cy="8031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0CDA3C1-15C1-F183-1F59-CC8C3C0F7F37}"/>
              </a:ext>
            </a:extLst>
          </p:cNvPr>
          <p:cNvSpPr txBox="1"/>
          <p:nvPr/>
        </p:nvSpPr>
        <p:spPr>
          <a:xfrm>
            <a:off x="7098967" y="1829954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F09FF6-B810-ACA3-523B-50E08DD0B403}"/>
              </a:ext>
            </a:extLst>
          </p:cNvPr>
          <p:cNvSpPr txBox="1"/>
          <p:nvPr/>
        </p:nvSpPr>
        <p:spPr>
          <a:xfrm>
            <a:off x="7739473" y="2461575"/>
            <a:ext cx="1209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Проверка качества и оптимизация</a:t>
            </a:r>
          </a:p>
        </p:txBody>
      </p:sp>
      <p:sp>
        <p:nvSpPr>
          <p:cNvPr id="60" name="Rectangular Callout 59">
            <a:extLst>
              <a:ext uri="{FF2B5EF4-FFF2-40B4-BE49-F238E27FC236}">
                <a16:creationId xmlns:a16="http://schemas.microsoft.com/office/drawing/2014/main" id="{F24BA19E-F8B5-12C8-5594-B6A40E2D8F28}"/>
              </a:ext>
            </a:extLst>
          </p:cNvPr>
          <p:cNvSpPr/>
          <p:nvPr/>
        </p:nvSpPr>
        <p:spPr>
          <a:xfrm flipV="1">
            <a:off x="806969" y="3689556"/>
            <a:ext cx="11094916" cy="2282619"/>
          </a:xfrm>
          <a:prstGeom prst="wedgeRectCallout">
            <a:avLst>
              <a:gd name="adj1" fmla="val 2604"/>
              <a:gd name="adj2" fmla="val 77522"/>
            </a:avLst>
          </a:pr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lang="en-CY" sz="9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68FFBB-1B13-1B38-4288-F7F3B4C0C38A}"/>
              </a:ext>
            </a:extLst>
          </p:cNvPr>
          <p:cNvSpPr txBox="1"/>
          <p:nvPr/>
        </p:nvSpPr>
        <p:spPr>
          <a:xfrm>
            <a:off x="1408628" y="4415392"/>
            <a:ext cx="9493132" cy="87293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36005" tIns="36005" rIns="36005" bIns="36005" rtlCol="0" anchorCtr="0">
            <a:sp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en-US" baseline="0" dirty="0">
                <a:latin typeface="+mn-lt"/>
              </a:defRPr>
            </a:lvl1pPr>
            <a:lvl2pPr marL="226800" lvl="1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2pPr>
            <a:lvl3pPr marL="453600" lvl="2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3pPr>
            <a:lvl4pPr marL="680400" lvl="3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4pPr>
            <a:lvl5pPr marL="907200" lvl="4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Системный </a:t>
            </a:r>
            <a:r>
              <a:rPr lang="ru-RU" sz="1400" dirty="0" err="1"/>
              <a:t>промпт</a:t>
            </a:r>
            <a:r>
              <a:rPr lang="ru-RU" sz="1400" dirty="0"/>
              <a:t> определяет порядок работы </a:t>
            </a:r>
            <a:r>
              <a:rPr lang="ru-RU" sz="1400" dirty="0" err="1"/>
              <a:t>нейропомощника</a:t>
            </a:r>
            <a:r>
              <a:rPr lang="ru-RU" sz="1400" dirty="0"/>
              <a:t>. Детали в нем позволяют улучшать качество.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Температура позволяет управлять близостью к исходному тексту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Количество и правила отсечения </a:t>
            </a:r>
            <a:r>
              <a:rPr lang="ru-RU" sz="1400" dirty="0" err="1"/>
              <a:t>чанков</a:t>
            </a:r>
            <a:r>
              <a:rPr lang="ru-RU" sz="1400" dirty="0"/>
              <a:t> позволяют управлять объемом контекста в </a:t>
            </a:r>
            <a:r>
              <a:rPr lang="ru-RU" sz="1400" dirty="0" err="1"/>
              <a:t>нейропомощнике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15848737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6B9A7-28D7-C3D0-2113-450087D84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23;p6">
            <a:extLst>
              <a:ext uri="{FF2B5EF4-FFF2-40B4-BE49-F238E27FC236}">
                <a16:creationId xmlns:a16="http://schemas.microsoft.com/office/drawing/2014/main" id="{8BD8E622-F5CE-4F7F-1D91-F357F326B40D}"/>
              </a:ext>
            </a:extLst>
          </p:cNvPr>
          <p:cNvSpPr txBox="1">
            <a:spLocks/>
          </p:cNvSpPr>
          <p:nvPr/>
        </p:nvSpPr>
        <p:spPr>
          <a:xfrm>
            <a:off x="313015" y="358429"/>
            <a:ext cx="11383747" cy="393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defTabSz="914400">
              <a:lnSpc>
                <a:spcPct val="90000"/>
              </a:lnSpc>
              <a:spcBef>
                <a:spcPct val="0"/>
              </a:spcBef>
              <a:buNone/>
              <a:defRPr sz="3200">
                <a:solidFill>
                  <a:srgbClr val="0093A9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marR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dirty="0">
                <a:sym typeface="Golos Text"/>
              </a:rPr>
              <a:t>Особенности качества систем с ИИ</a:t>
            </a:r>
            <a:endParaRPr lang="ru-RU" dirty="0">
              <a:sym typeface="Arial Black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34D6FF27-1279-75BD-9F85-728ED25F50FC}"/>
              </a:ext>
            </a:extLst>
          </p:cNvPr>
          <p:cNvSpPr/>
          <p:nvPr/>
        </p:nvSpPr>
        <p:spPr>
          <a:xfrm>
            <a:off x="698846" y="1566706"/>
            <a:ext cx="7040628" cy="866369"/>
          </a:xfrm>
          <a:custGeom>
            <a:avLst/>
            <a:gdLst/>
            <a:ahLst/>
            <a:cxnLst/>
            <a:rect l="l" t="t" r="r" b="b"/>
            <a:pathLst>
              <a:path w="2487929" h="502285">
                <a:moveTo>
                  <a:pt x="2335403" y="0"/>
                </a:moveTo>
                <a:lnTo>
                  <a:pt x="152400" y="0"/>
                </a:lnTo>
                <a:lnTo>
                  <a:pt x="104231" y="7769"/>
                </a:lnTo>
                <a:lnTo>
                  <a:pt x="62396" y="29405"/>
                </a:lnTo>
                <a:lnTo>
                  <a:pt x="29405" y="62396"/>
                </a:lnTo>
                <a:lnTo>
                  <a:pt x="7769" y="104231"/>
                </a:lnTo>
                <a:lnTo>
                  <a:pt x="0" y="152400"/>
                </a:lnTo>
                <a:lnTo>
                  <a:pt x="0" y="349758"/>
                </a:lnTo>
                <a:lnTo>
                  <a:pt x="7769" y="397931"/>
                </a:lnTo>
                <a:lnTo>
                  <a:pt x="29405" y="439766"/>
                </a:lnTo>
                <a:lnTo>
                  <a:pt x="62396" y="472755"/>
                </a:lnTo>
                <a:lnTo>
                  <a:pt x="104231" y="494389"/>
                </a:lnTo>
                <a:lnTo>
                  <a:pt x="152400" y="502158"/>
                </a:lnTo>
                <a:lnTo>
                  <a:pt x="2335403" y="502158"/>
                </a:lnTo>
                <a:lnTo>
                  <a:pt x="2383571" y="494389"/>
                </a:lnTo>
                <a:lnTo>
                  <a:pt x="2425406" y="472755"/>
                </a:lnTo>
                <a:lnTo>
                  <a:pt x="2458397" y="439766"/>
                </a:lnTo>
                <a:lnTo>
                  <a:pt x="2480033" y="397931"/>
                </a:lnTo>
                <a:lnTo>
                  <a:pt x="2487803" y="349758"/>
                </a:lnTo>
                <a:lnTo>
                  <a:pt x="2487803" y="152400"/>
                </a:lnTo>
                <a:lnTo>
                  <a:pt x="2480033" y="104231"/>
                </a:lnTo>
                <a:lnTo>
                  <a:pt x="2458397" y="62396"/>
                </a:lnTo>
                <a:lnTo>
                  <a:pt x="2425406" y="29405"/>
                </a:lnTo>
                <a:lnTo>
                  <a:pt x="2383571" y="7769"/>
                </a:lnTo>
                <a:lnTo>
                  <a:pt x="2335403" y="0"/>
                </a:lnTo>
                <a:close/>
              </a:path>
            </a:pathLst>
          </a:cu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8E7DBE-B764-CAE6-2E5A-C715A4CF78E9}"/>
              </a:ext>
            </a:extLst>
          </p:cNvPr>
          <p:cNvSpPr txBox="1"/>
          <p:nvPr/>
        </p:nvSpPr>
        <p:spPr>
          <a:xfrm>
            <a:off x="5890483" y="2525098"/>
            <a:ext cx="14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Настройка </a:t>
            </a:r>
          </a:p>
          <a:p>
            <a:pPr algn="ctr">
              <a:defRPr/>
            </a:pPr>
            <a:r>
              <a:rPr lang="ru-RU" sz="1200" b="1" dirty="0" err="1">
                <a:solidFill>
                  <a:srgbClr val="005A96"/>
                </a:solidFill>
                <a:cs typeface="Segoe UI Light" panose="020B0502040204020203" pitchFamily="34" charset="0"/>
              </a:rPr>
              <a:t>нейропомощника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9" name="Рисунок 46">
            <a:extLst>
              <a:ext uri="{FF2B5EF4-FFF2-40B4-BE49-F238E27FC236}">
                <a16:creationId xmlns:a16="http://schemas.microsoft.com/office/drawing/2014/main" id="{6B47629D-619B-2FC9-A66F-68A73B6B5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097" y="1431178"/>
            <a:ext cx="1041693" cy="1041408"/>
          </a:xfrm>
          <a:prstGeom prst="rect">
            <a:avLst/>
          </a:prstGeom>
        </p:spPr>
      </p:pic>
      <p:pic>
        <p:nvPicPr>
          <p:cNvPr id="43" name="Рисунок 55">
            <a:extLst>
              <a:ext uri="{FF2B5EF4-FFF2-40B4-BE49-F238E27FC236}">
                <a16:creationId xmlns:a16="http://schemas.microsoft.com/office/drawing/2014/main" id="{7E18454B-14FB-CC6B-A865-AD2652CC85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52" y="1550599"/>
            <a:ext cx="867658" cy="867421"/>
          </a:xfrm>
          <a:prstGeom prst="rect">
            <a:avLst/>
          </a:prstGeom>
        </p:spPr>
      </p:pic>
      <p:pic>
        <p:nvPicPr>
          <p:cNvPr id="46" name="Рисунок 56">
            <a:extLst>
              <a:ext uri="{FF2B5EF4-FFF2-40B4-BE49-F238E27FC236}">
                <a16:creationId xmlns:a16="http://schemas.microsoft.com/office/drawing/2014/main" id="{9CEFE04D-B8E0-C1B0-B09D-548D663CB8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235" y="1550599"/>
            <a:ext cx="803387" cy="803168"/>
          </a:xfrm>
          <a:prstGeom prst="rect">
            <a:avLst/>
          </a:prstGeom>
        </p:spPr>
      </p:pic>
      <p:pic>
        <p:nvPicPr>
          <p:cNvPr id="48" name="Рисунок 57">
            <a:extLst>
              <a:ext uri="{FF2B5EF4-FFF2-40B4-BE49-F238E27FC236}">
                <a16:creationId xmlns:a16="http://schemas.microsoft.com/office/drawing/2014/main" id="{C48F4E3F-37AF-605E-F40A-C5AB8F5BD3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326" y="1577457"/>
            <a:ext cx="803387" cy="803168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05324543-626A-F973-D2B6-86B9F4D50E12}"/>
              </a:ext>
            </a:extLst>
          </p:cNvPr>
          <p:cNvSpPr txBox="1"/>
          <p:nvPr/>
        </p:nvSpPr>
        <p:spPr>
          <a:xfrm>
            <a:off x="1807294" y="180051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1B5B400-1205-9E34-2355-EAA657E9F9B8}"/>
              </a:ext>
            </a:extLst>
          </p:cNvPr>
          <p:cNvSpPr txBox="1"/>
          <p:nvPr/>
        </p:nvSpPr>
        <p:spPr>
          <a:xfrm>
            <a:off x="3044238" y="1814181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A95A67E-F7B0-A831-5BBE-52CBF81307EC}"/>
              </a:ext>
            </a:extLst>
          </p:cNvPr>
          <p:cNvSpPr txBox="1"/>
          <p:nvPr/>
        </p:nvSpPr>
        <p:spPr>
          <a:xfrm>
            <a:off x="5761895" y="1805589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DCF172-440B-348E-F396-77225ACFD9C2}"/>
              </a:ext>
            </a:extLst>
          </p:cNvPr>
          <p:cNvSpPr txBox="1"/>
          <p:nvPr/>
        </p:nvSpPr>
        <p:spPr>
          <a:xfrm>
            <a:off x="8971665" y="1753007"/>
            <a:ext cx="3325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=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42C36BD-098B-B647-2C2E-6B8FBE62EE57}"/>
              </a:ext>
            </a:extLst>
          </p:cNvPr>
          <p:cNvSpPr txBox="1"/>
          <p:nvPr/>
        </p:nvSpPr>
        <p:spPr>
          <a:xfrm>
            <a:off x="9286251" y="2585949"/>
            <a:ext cx="1821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Результат, которому можно доверять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E3C5C72-E0C7-98F3-3425-E805D19A87AD}"/>
              </a:ext>
            </a:extLst>
          </p:cNvPr>
          <p:cNvSpPr txBox="1"/>
          <p:nvPr/>
        </p:nvSpPr>
        <p:spPr>
          <a:xfrm>
            <a:off x="806969" y="2529157"/>
            <a:ext cx="1203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Полнота вопроса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E96D336-8041-697E-FA32-57A45A7F2EA5}"/>
              </a:ext>
            </a:extLst>
          </p:cNvPr>
          <p:cNvSpPr txBox="1"/>
          <p:nvPr/>
        </p:nvSpPr>
        <p:spPr>
          <a:xfrm>
            <a:off x="3283706" y="2512298"/>
            <a:ext cx="1102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данных (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RAG)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DA82E1E-C7CC-E517-EF19-BF2D7060A0E1}"/>
              </a:ext>
            </a:extLst>
          </p:cNvPr>
          <p:cNvSpPr txBox="1"/>
          <p:nvPr/>
        </p:nvSpPr>
        <p:spPr>
          <a:xfrm>
            <a:off x="4603757" y="2529091"/>
            <a:ext cx="120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Настройки базы знаний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539D5B0-8F0C-05EE-F902-020C41150AEE}"/>
              </a:ext>
            </a:extLst>
          </p:cNvPr>
          <p:cNvSpPr txBox="1"/>
          <p:nvPr/>
        </p:nvSpPr>
        <p:spPr>
          <a:xfrm>
            <a:off x="2016428" y="2510811"/>
            <a:ext cx="1155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Качество работы самой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ИИ-модели </a:t>
            </a:r>
            <a:r>
              <a:rPr lang="en-US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(LLM)</a:t>
            </a:r>
            <a:endParaRPr lang="ru-RU" sz="1200" b="1" dirty="0">
              <a:solidFill>
                <a:srgbClr val="005A96"/>
              </a:solidFill>
              <a:cs typeface="Segoe UI Light" panose="020B0502040204020203" pitchFamily="34" charset="0"/>
            </a:endParaRPr>
          </a:p>
        </p:txBody>
      </p:sp>
      <p:pic>
        <p:nvPicPr>
          <p:cNvPr id="16" name="Рисунок 61">
            <a:extLst>
              <a:ext uri="{FF2B5EF4-FFF2-40B4-BE49-F238E27FC236}">
                <a16:creationId xmlns:a16="http://schemas.microsoft.com/office/drawing/2014/main" id="{3B468697-2353-6D38-B93E-0DB9829A8E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738" y="1562385"/>
            <a:ext cx="803387" cy="80316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F399CD8-1F3D-C767-14B2-748C96D87050}"/>
              </a:ext>
            </a:extLst>
          </p:cNvPr>
          <p:cNvSpPr txBox="1"/>
          <p:nvPr/>
        </p:nvSpPr>
        <p:spPr>
          <a:xfrm>
            <a:off x="4362485" y="1818615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pic>
        <p:nvPicPr>
          <p:cNvPr id="18" name="Рисунок 64">
            <a:extLst>
              <a:ext uri="{FF2B5EF4-FFF2-40B4-BE49-F238E27FC236}">
                <a16:creationId xmlns:a16="http://schemas.microsoft.com/office/drawing/2014/main" id="{8476EE81-52A5-A542-3285-1ECE787DF5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139" y="1577457"/>
            <a:ext cx="803387" cy="803168"/>
          </a:xfrm>
          <a:prstGeom prst="rect">
            <a:avLst/>
          </a:prstGeom>
        </p:spPr>
      </p:pic>
      <p:pic>
        <p:nvPicPr>
          <p:cNvPr id="10" name="Рисунок 69">
            <a:extLst>
              <a:ext uri="{FF2B5EF4-FFF2-40B4-BE49-F238E27FC236}">
                <a16:creationId xmlns:a16="http://schemas.microsoft.com/office/drawing/2014/main" id="{476DC21D-16B3-859D-AF3D-292238D660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585" y="1566706"/>
            <a:ext cx="803387" cy="8031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DB5758C-6507-2AC7-B390-5ABFED8F920F}"/>
              </a:ext>
            </a:extLst>
          </p:cNvPr>
          <p:cNvSpPr txBox="1"/>
          <p:nvPr/>
        </p:nvSpPr>
        <p:spPr>
          <a:xfrm>
            <a:off x="7098967" y="1829954"/>
            <a:ext cx="332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000" b="1" dirty="0">
                <a:solidFill>
                  <a:srgbClr val="005A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2B041A-474D-AFAE-98BF-2BBAC60DBCE8}"/>
              </a:ext>
            </a:extLst>
          </p:cNvPr>
          <p:cNvSpPr txBox="1"/>
          <p:nvPr/>
        </p:nvSpPr>
        <p:spPr>
          <a:xfrm>
            <a:off x="7739473" y="2461575"/>
            <a:ext cx="1209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5A96"/>
                </a:solidFill>
                <a:cs typeface="Segoe UI Light" panose="020B0502040204020203" pitchFamily="34" charset="0"/>
              </a:rPr>
              <a:t>Проверка качества и оптимизация</a:t>
            </a:r>
          </a:p>
        </p:txBody>
      </p:sp>
      <p:sp>
        <p:nvSpPr>
          <p:cNvPr id="60" name="Rectangular Callout 59">
            <a:extLst>
              <a:ext uri="{FF2B5EF4-FFF2-40B4-BE49-F238E27FC236}">
                <a16:creationId xmlns:a16="http://schemas.microsoft.com/office/drawing/2014/main" id="{1A42F722-B01D-69FD-96CD-D4224F9DBC36}"/>
              </a:ext>
            </a:extLst>
          </p:cNvPr>
          <p:cNvSpPr/>
          <p:nvPr/>
        </p:nvSpPr>
        <p:spPr>
          <a:xfrm flipV="1">
            <a:off x="806969" y="3689556"/>
            <a:ext cx="11094916" cy="2282619"/>
          </a:xfrm>
          <a:prstGeom prst="wedgeRectCallout">
            <a:avLst>
              <a:gd name="adj1" fmla="val 17799"/>
              <a:gd name="adj2" fmla="val 73141"/>
            </a:avLst>
          </a:prstGeom>
          <a:solidFill>
            <a:srgbClr val="B2CCE1">
              <a:alpha val="70000"/>
            </a:srgbClr>
          </a:solidFill>
          <a:ln>
            <a:solidFill>
              <a:srgbClr val="C9DBEA"/>
            </a:solidFill>
          </a:ln>
        </p:spPr>
        <p:txBody>
          <a:bodyPr wrap="square" lIns="0" tIns="0" rIns="0" bIns="0" rtlCol="0"/>
          <a:lstStyle/>
          <a:p>
            <a:endParaRPr lang="en-CY" sz="9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E04289-474F-7F05-5FD5-B87E00986CEE}"/>
              </a:ext>
            </a:extLst>
          </p:cNvPr>
          <p:cNvSpPr txBox="1"/>
          <p:nvPr/>
        </p:nvSpPr>
        <p:spPr>
          <a:xfrm>
            <a:off x="1408628" y="4415392"/>
            <a:ext cx="9493132" cy="7959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36005" tIns="36005" rIns="36005" bIns="36005" rtlCol="0" anchorCtr="0">
            <a:sp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en-US" baseline="0" dirty="0">
                <a:latin typeface="+mn-lt"/>
              </a:defRPr>
            </a:lvl1pPr>
            <a:lvl2pPr marL="226800" lvl="1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2pPr>
            <a:lvl3pPr marL="453600" lvl="2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3pPr>
            <a:lvl4pPr marL="680400" lvl="3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4pPr>
            <a:lvl5pPr marL="907200" lvl="4" indent="-226800" defTabSz="895350" eaLnBrk="1" latinLnBrk="0" hangingPunct="1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 lang="en-US" baseline="0" dirty="0">
                <a:latin typeface="+mn-lt"/>
              </a:defRPr>
            </a:lvl5pPr>
            <a:lvl6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6pPr>
            <a:lvl7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7pPr>
            <a:lvl8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8pPr>
            <a:lvl9pPr marL="999794" indent="-173575" defTabSz="119386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2133" baseline="0">
                <a:latin typeface="+mn-lt"/>
              </a:defRPr>
            </a:lvl9pPr>
          </a:lstStyle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Перед </a:t>
            </a:r>
            <a:r>
              <a:rPr lang="ru-RU" sz="1400" dirty="0" err="1"/>
              <a:t>выпускорм</a:t>
            </a:r>
            <a:r>
              <a:rPr lang="ru-RU" sz="1400" dirty="0"/>
              <a:t> </a:t>
            </a:r>
            <a:r>
              <a:rPr lang="ru-RU" sz="1400" dirty="0" err="1"/>
              <a:t>нейропомощника</a:t>
            </a:r>
            <a:r>
              <a:rPr lang="ru-RU" sz="1400" dirty="0"/>
              <a:t> в </a:t>
            </a:r>
            <a:r>
              <a:rPr lang="ru-RU" sz="1400" dirty="0" err="1"/>
              <a:t>продуктив</a:t>
            </a:r>
            <a:r>
              <a:rPr lang="ru-RU" sz="1400" dirty="0"/>
              <a:t> возможно проводить автоматизированную проверку качества анализируя ответы на контрольные вопросы по заданным критериям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ru-RU" sz="1400" dirty="0"/>
              <a:t>Обратная связь от пользователей позволяет выявить неудовлетворительную работу помощников</a:t>
            </a:r>
          </a:p>
        </p:txBody>
      </p:sp>
    </p:spTree>
    <p:extLst>
      <p:ext uri="{BB962C8B-B14F-4D97-AF65-F5344CB8AC3E}">
        <p14:creationId xmlns:p14="http://schemas.microsoft.com/office/powerpoint/2010/main" val="95865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23649</TotalTime>
  <Words>736</Words>
  <Application>Microsoft Macintosh PowerPoint</Application>
  <PresentationFormat>Widescreen</PresentationFormat>
  <Paragraphs>178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Golos Text</vt:lpstr>
      <vt:lpstr>Segoe UI</vt:lpstr>
      <vt:lpstr>Segoe UI Light</vt:lpstr>
      <vt:lpstr>Wingdings</vt:lpstr>
      <vt:lpstr>Тема Office</vt:lpstr>
      <vt:lpstr>КАЧЕСТВО ИИ-СЕРВИСОВ / НЕЙРОПОМОЩНИКОВ</vt:lpstr>
      <vt:lpstr>КЛЮЧЕВЫЕ ФАКТОРЫ УСПЕХА ВНЕДРЕНИЯ ИИ  В ОРГАНИЗАЦИИ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ПЛАТФОРМА РЕШАЕТ ЗАДАЧУ УПОРЯДОЧИВАНИЯ И МАСШТАБИРОВАНИЯ КОРПОРАТИВНОГО ПРИМЕНЕНИЯ ИИ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Полковников Владимир</cp:lastModifiedBy>
  <cp:revision>175</cp:revision>
  <dcterms:created xsi:type="dcterms:W3CDTF">2015-08-12T08:52:38Z</dcterms:created>
  <dcterms:modified xsi:type="dcterms:W3CDTF">2025-10-08T10:37:27Z</dcterms:modified>
</cp:coreProperties>
</file>